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3"/>
    <p:sldId id="258" r:id="rId4"/>
    <p:sldId id="259" r:id="rId5"/>
    <p:sldId id="281" r:id="rId6"/>
    <p:sldId id="286" r:id="rId7"/>
    <p:sldId id="287" r:id="rId8"/>
    <p:sldId id="294" r:id="rId9"/>
    <p:sldId id="295" r:id="rId10"/>
    <p:sldId id="304" r:id="rId11"/>
    <p:sldId id="298" r:id="rId12"/>
    <p:sldId id="305" r:id="rId13"/>
    <p:sldId id="301" r:id="rId14"/>
    <p:sldId id="302" r:id="rId15"/>
    <p:sldId id="288" r:id="rId17"/>
    <p:sldId id="303" r:id="rId18"/>
    <p:sldId id="289" r:id="rId19"/>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80" userDrawn="1">
          <p15:clr>
            <a:srgbClr val="A4A3A4"/>
          </p15:clr>
        </p15:guide>
        <p15:guide id="2" pos="3799" userDrawn="1">
          <p15:clr>
            <a:srgbClr val="A4A3A4"/>
          </p15:clr>
        </p15:guide>
        <p15:guide id="3" pos="1088" userDrawn="1">
          <p15:clr>
            <a:srgbClr val="A4A3A4"/>
          </p15:clr>
        </p15:guide>
        <p15:guide id="4" pos="3010" userDrawn="1">
          <p15:clr>
            <a:srgbClr val="A4A3A4"/>
          </p15:clr>
        </p15:guide>
        <p15:guide id="5" pos="71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39" autoAdjust="0"/>
    <p:restoredTop sz="94660"/>
  </p:normalViewPr>
  <p:slideViewPr>
    <p:cSldViewPr snapToGrid="0" showGuides="1">
      <p:cViewPr>
        <p:scale>
          <a:sx n="50" d="100"/>
          <a:sy n="50" d="100"/>
        </p:scale>
        <p:origin x="-396" y="-1608"/>
      </p:cViewPr>
      <p:guideLst>
        <p:guide orient="horz" pos="2080"/>
        <p:guide pos="3799"/>
        <p:guide pos="1088"/>
        <p:guide pos="3010"/>
        <p:guide pos="7192"/>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gs" Target="tags/tag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D31608-7702-4439-9BD4-6685EBCB706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FBDEBF-A944-4541-9D55-03F033AE54B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BDEBF-A944-4541-9D55-03F033AE54B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1F7C09D-B8B9-4FBA-9025-3533BE8692E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DBDF0B-0EE8-4B86-9FA5-921B963BED6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F7C09D-B8B9-4FBA-9025-3533BE8692E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DBDF0B-0EE8-4B86-9FA5-921B963BED6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096760" y="850900"/>
            <a:ext cx="4481830" cy="5727700"/>
            <a:chOff x="7096760" y="850900"/>
            <a:chExt cx="4481830" cy="5727700"/>
          </a:xfrm>
        </p:grpSpPr>
        <p:sp>
          <p:nvSpPr>
            <p:cNvPr id="10" name="矩形 9"/>
            <p:cNvSpPr/>
            <p:nvPr/>
          </p:nvSpPr>
          <p:spPr>
            <a:xfrm>
              <a:off x="7096760" y="850900"/>
              <a:ext cx="4193540" cy="57277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7258685" y="1066165"/>
              <a:ext cx="3716020" cy="953135"/>
            </a:xfrm>
            <a:prstGeom prst="rect">
              <a:avLst/>
            </a:prstGeom>
            <a:noFill/>
          </p:spPr>
          <p:txBody>
            <a:bodyPr wrap="square" rtlCol="0">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基于Xilinx FPGA的触控感应键鼠设计</a:t>
              </a:r>
              <a:endParaRPr lang="zh-CN" altLang="en-US" sz="2800" b="1" dirty="0" smtClean="0">
                <a:solidFill>
                  <a:schemeClr val="bg1"/>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7987030" y="6061075"/>
              <a:ext cx="3591560" cy="337185"/>
            </a:xfrm>
            <a:prstGeom prst="rect">
              <a:avLst/>
            </a:prstGeom>
            <a:noFill/>
          </p:spPr>
          <p:txBody>
            <a:bodyPr wrap="square" rtlCol="0">
              <a:spAutoFit/>
            </a:bodyPr>
            <a:lstStyle/>
            <a:p>
              <a:r>
                <a:rPr lang="zh-CN" altLang="en-US" sz="1600" b="1" dirty="0" smtClean="0">
                  <a:solidFill>
                    <a:schemeClr val="bg1"/>
                  </a:solidFill>
                  <a:latin typeface="微软雅黑" panose="020B0503020204020204" pitchFamily="34" charset="-122"/>
                  <a:ea typeface="微软雅黑" panose="020B0503020204020204" pitchFamily="34" charset="-122"/>
                </a:rPr>
                <a:t>汇报人</a:t>
              </a:r>
              <a:r>
                <a:rPr lang="en-US" altLang="zh-CN" sz="1600" b="1" dirty="0" smtClean="0">
                  <a:solidFill>
                    <a:schemeClr val="bg1"/>
                  </a:solidFill>
                  <a:latin typeface="微软雅黑" panose="020B0503020204020204" pitchFamily="34" charset="-122"/>
                  <a:ea typeface="微软雅黑" panose="020B0503020204020204" pitchFamily="34" charset="-122"/>
                </a:rPr>
                <a:t> </a:t>
              </a:r>
              <a:r>
                <a:rPr lang="zh-CN" altLang="en-US" sz="1600" b="1" dirty="0" smtClean="0">
                  <a:solidFill>
                    <a:schemeClr val="bg1"/>
                  </a:solidFill>
                  <a:latin typeface="微软雅黑" panose="020B0503020204020204" pitchFamily="34" charset="-122"/>
                  <a:ea typeface="微软雅黑" panose="020B0503020204020204" pitchFamily="34" charset="-122"/>
                </a:rPr>
                <a:t>：吴永浩</a:t>
              </a:r>
              <a:r>
                <a:rPr lang="en-US" altLang="zh-CN" sz="1600" b="1" dirty="0" smtClean="0">
                  <a:solidFill>
                    <a:schemeClr val="bg1"/>
                  </a:solidFill>
                  <a:latin typeface="微软雅黑" panose="020B0503020204020204" pitchFamily="34" charset="-122"/>
                  <a:ea typeface="微软雅黑" panose="020B0503020204020204" pitchFamily="34" charset="-122"/>
                </a:rPr>
                <a:t> </a:t>
              </a:r>
              <a:r>
                <a:rPr lang="zh-CN" altLang="en-US" sz="1600" b="1" dirty="0" smtClean="0">
                  <a:solidFill>
                    <a:schemeClr val="bg1"/>
                  </a:solidFill>
                  <a:latin typeface="微软雅黑" panose="020B0503020204020204" pitchFamily="34" charset="-122"/>
                  <a:ea typeface="微软雅黑" panose="020B0503020204020204" pitchFamily="34" charset="-122"/>
                </a:rPr>
                <a:t>李鑫瑞</a:t>
              </a:r>
              <a:r>
                <a:rPr lang="en-US" altLang="zh-CN" sz="1600" b="1" dirty="0" smtClean="0">
                  <a:solidFill>
                    <a:schemeClr val="bg1"/>
                  </a:solidFill>
                  <a:latin typeface="微软雅黑" panose="020B0503020204020204" pitchFamily="34" charset="-122"/>
                  <a:ea typeface="微软雅黑" panose="020B0503020204020204" pitchFamily="34" charset="-122"/>
                </a:rPr>
                <a:t> </a:t>
              </a:r>
              <a:r>
                <a:rPr lang="zh-CN" altLang="en-US" sz="1600" b="1" dirty="0" smtClean="0">
                  <a:solidFill>
                    <a:schemeClr val="bg1"/>
                  </a:solidFill>
                  <a:latin typeface="微软雅黑" panose="020B0503020204020204" pitchFamily="34" charset="-122"/>
                  <a:ea typeface="微软雅黑" panose="020B0503020204020204" pitchFamily="34" charset="-122"/>
                </a:rPr>
                <a:t>王梦婷</a:t>
              </a:r>
              <a:endParaRPr lang="zh-CN" altLang="en-US" sz="1600" b="1" dirty="0" smtClean="0">
                <a:solidFill>
                  <a:schemeClr val="bg1"/>
                </a:solidFill>
                <a:latin typeface="微软雅黑" panose="020B0503020204020204" pitchFamily="34" charset="-122"/>
                <a:ea typeface="微软雅黑" panose="020B0503020204020204" pitchFamily="34" charset="-122"/>
              </a:endParaRPr>
            </a:p>
          </p:txBody>
        </p:sp>
      </p:grpSp>
      <p:sp>
        <p:nvSpPr>
          <p:cNvPr id="17" name="矩形 16"/>
          <p:cNvSpPr/>
          <p:nvPr/>
        </p:nvSpPr>
        <p:spPr>
          <a:xfrm>
            <a:off x="11290300" y="5369768"/>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模板下载：</a:t>
            </a:r>
            <a:r>
              <a:rPr kumimoji="0" lang="en-US" altLang="zh-CN" sz="100" b="0" i="0" u="none" strike="noStrike" kern="0" cap="none" spc="0" normalizeH="0" baseline="0" noProof="0" dirty="0" smtClean="0">
                <a:ln>
                  <a:noFill/>
                </a:ln>
                <a:solidFill>
                  <a:prstClr val="white"/>
                </a:solidFill>
                <a:effectLst/>
                <a:uLnTx/>
                <a:uFillTx/>
              </a:rPr>
              <a:t>www.1ppt.com/moban/     </a:t>
            </a:r>
            <a:r>
              <a:rPr kumimoji="0" lang="zh-CN" altLang="en-US" sz="100" b="0" i="0" u="none" strike="noStrike" kern="0" cap="none" spc="0" normalizeH="0" baseline="0" noProof="0" dirty="0" smtClean="0">
                <a:ln>
                  <a:noFill/>
                </a:ln>
                <a:solidFill>
                  <a:prstClr val="white"/>
                </a:solidFill>
                <a:effectLst/>
                <a:uLnTx/>
                <a:uFillTx/>
              </a:rPr>
              <a:t>行业</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www.1ppt.com/hangye/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节日</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www.1ppt.com/jieri/           PPT</a:t>
            </a:r>
            <a:r>
              <a:rPr kumimoji="0" lang="zh-CN" altLang="en-US" sz="100" b="0" i="0" u="none" strike="noStrike" kern="0" cap="none" spc="0" normalizeH="0" baseline="0" noProof="0" dirty="0" smtClean="0">
                <a:ln>
                  <a:noFill/>
                </a:ln>
                <a:solidFill>
                  <a:prstClr val="white"/>
                </a:solidFill>
                <a:effectLst/>
                <a:uLnTx/>
                <a:uFillTx/>
              </a:rPr>
              <a:t>素材下载：</a:t>
            </a:r>
            <a:r>
              <a:rPr kumimoji="0" lang="en-US" altLang="zh-CN" sz="100" b="0" i="0" u="none" strike="noStrike" kern="0" cap="none" spc="0" normalizeH="0" baseline="0" noProof="0" dirty="0" smtClean="0">
                <a:ln>
                  <a:noFill/>
                </a:ln>
                <a:solidFill>
                  <a:prstClr val="white"/>
                </a:solidFill>
                <a:effectLst/>
                <a:uLnTx/>
                <a:uFillTx/>
              </a:rPr>
              <a:t>www.1ppt.com/sucai/</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背景图片：</a:t>
            </a:r>
            <a:r>
              <a:rPr kumimoji="0" lang="en-US" altLang="zh-CN" sz="100" b="0" i="0" u="none" strike="noStrike" kern="0" cap="none" spc="0" normalizeH="0" baseline="0" noProof="0" dirty="0" smtClean="0">
                <a:ln>
                  <a:noFill/>
                </a:ln>
                <a:solidFill>
                  <a:prstClr val="white"/>
                </a:solidFill>
                <a:effectLst/>
                <a:uLnTx/>
                <a:uFillTx/>
              </a:rPr>
              <a:t>www.1ppt.com/beijing/      PPT</a:t>
            </a:r>
            <a:r>
              <a:rPr kumimoji="0" lang="zh-CN" altLang="en-US" sz="100" b="0" i="0" u="none" strike="noStrike" kern="0" cap="none" spc="0" normalizeH="0" baseline="0" noProof="0" dirty="0" smtClean="0">
                <a:ln>
                  <a:noFill/>
                </a:ln>
                <a:solidFill>
                  <a:prstClr val="white"/>
                </a:solidFill>
                <a:effectLst/>
                <a:uLnTx/>
                <a:uFillTx/>
              </a:rPr>
              <a:t>图表下载：</a:t>
            </a:r>
            <a:r>
              <a:rPr kumimoji="0" lang="en-US" altLang="zh-CN" sz="100" b="0" i="0" u="none" strike="noStrike" kern="0" cap="none" spc="0" normalizeH="0" baseline="0" noProof="0" dirty="0" smtClean="0">
                <a:ln>
                  <a:noFill/>
                </a:ln>
                <a:solidFill>
                  <a:prstClr val="white"/>
                </a:solidFill>
                <a:effectLst/>
                <a:uLnTx/>
                <a:uFillTx/>
              </a:rPr>
              <a:t>www.1ppt.com/tubiao/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优秀</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下载：</a:t>
            </a:r>
            <a:r>
              <a:rPr kumimoji="0" lang="en-US" altLang="zh-CN" sz="100" b="0" i="0" u="none" strike="noStrike" kern="0" cap="none" spc="0" normalizeH="0" baseline="0" noProof="0" dirty="0" smtClean="0">
                <a:ln>
                  <a:noFill/>
                </a:ln>
                <a:solidFill>
                  <a:prstClr val="white"/>
                </a:solidFill>
                <a:effectLst/>
                <a:uLnTx/>
                <a:uFillTx/>
              </a:rPr>
              <a:t>www.1ppt.com/xiazai/        PPT</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www.1ppt.com/powerpoint/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white"/>
                </a:solidFill>
                <a:effectLst/>
                <a:uLnTx/>
                <a:uFillTx/>
              </a:rPr>
              <a:t>Word</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www.1ppt.com/word/              Excel</a:t>
            </a:r>
            <a:r>
              <a:rPr kumimoji="0" lang="zh-CN" altLang="en-US" sz="100" b="0" i="0" u="none" strike="noStrike" kern="0" cap="none" spc="0" normalizeH="0" baseline="0" noProof="0" dirty="0" smtClean="0">
                <a:ln>
                  <a:noFill/>
                </a:ln>
                <a:solidFill>
                  <a:prstClr val="white"/>
                </a:solidFill>
                <a:effectLst/>
                <a:uLnTx/>
                <a:uFillTx/>
              </a:rPr>
              <a:t>教程：</a:t>
            </a:r>
            <a:r>
              <a:rPr kumimoji="0" lang="en-US" altLang="zh-CN" sz="100" b="0" i="0" u="none" strike="noStrike" kern="0" cap="none" spc="0" normalizeH="0" baseline="0" noProof="0" dirty="0" smtClean="0">
                <a:ln>
                  <a:noFill/>
                </a:ln>
                <a:solidFill>
                  <a:prstClr val="white"/>
                </a:solidFill>
                <a:effectLst/>
                <a:uLnTx/>
                <a:uFillTx/>
              </a:rPr>
              <a:t>www.1ppt.com/excel/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资料下载：</a:t>
            </a:r>
            <a:r>
              <a:rPr kumimoji="0" lang="en-US" altLang="zh-CN" sz="100" b="0" i="0" u="none" strike="noStrike" kern="0" cap="none" spc="0" normalizeH="0" baseline="0" noProof="0" dirty="0" smtClean="0">
                <a:ln>
                  <a:noFill/>
                </a:ln>
                <a:solidFill>
                  <a:prstClr val="white"/>
                </a:solidFill>
                <a:effectLst/>
                <a:uLnTx/>
                <a:uFillTx/>
              </a:rPr>
              <a:t>www.1ppt.com/ziliao/                PPT</a:t>
            </a:r>
            <a:r>
              <a:rPr kumimoji="0" lang="zh-CN" altLang="en-US" sz="100" b="0" i="0" u="none" strike="noStrike" kern="0" cap="none" spc="0" normalizeH="0" baseline="0" noProof="0" dirty="0" smtClean="0">
                <a:ln>
                  <a:noFill/>
                </a:ln>
                <a:solidFill>
                  <a:prstClr val="white"/>
                </a:solidFill>
                <a:effectLst/>
                <a:uLnTx/>
                <a:uFillTx/>
              </a:rPr>
              <a:t>课件下载：</a:t>
            </a:r>
            <a:r>
              <a:rPr kumimoji="0" lang="en-US" altLang="zh-CN" sz="100" b="0" i="0" u="none" strike="noStrike" kern="0" cap="none" spc="0" normalizeH="0" baseline="0" noProof="0" dirty="0" smtClean="0">
                <a:ln>
                  <a:noFill/>
                </a:ln>
                <a:solidFill>
                  <a:prstClr val="white"/>
                </a:solidFill>
                <a:effectLst/>
                <a:uLnTx/>
                <a:uFillTx/>
              </a:rPr>
              <a:t>www.1ppt.com/kejian/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范文下载：</a:t>
            </a:r>
            <a:r>
              <a:rPr kumimoji="0" lang="en-US" altLang="zh-CN" sz="100" b="0" i="0" u="none" strike="noStrike" kern="0" cap="none" spc="0" normalizeH="0" baseline="0" noProof="0" dirty="0" smtClean="0">
                <a:ln>
                  <a:noFill/>
                </a:ln>
                <a:solidFill>
                  <a:prstClr val="white"/>
                </a:solidFill>
                <a:effectLst/>
                <a:uLnTx/>
                <a:uFillTx/>
              </a:rPr>
              <a:t>www.1ppt.com/fanwen/             </a:t>
            </a:r>
            <a:r>
              <a:rPr kumimoji="0" lang="zh-CN" altLang="en-US" sz="100" b="0" i="0" u="none" strike="noStrike" kern="0" cap="none" spc="0" normalizeH="0" baseline="0" noProof="0" dirty="0" smtClean="0">
                <a:ln>
                  <a:noFill/>
                </a:ln>
                <a:solidFill>
                  <a:prstClr val="white"/>
                </a:solidFill>
                <a:effectLst/>
                <a:uLnTx/>
                <a:uFillTx/>
              </a:rPr>
              <a:t>试卷下载：</a:t>
            </a:r>
            <a:r>
              <a:rPr kumimoji="0" lang="en-US" altLang="zh-CN" sz="100" b="0" i="0" u="none" strike="noStrike" kern="0" cap="none" spc="0" normalizeH="0" baseline="0" noProof="0" dirty="0" smtClean="0">
                <a:ln>
                  <a:noFill/>
                </a:ln>
                <a:solidFill>
                  <a:prstClr val="white"/>
                </a:solidFill>
                <a:effectLst/>
                <a:uLnTx/>
                <a:uFillTx/>
              </a:rPr>
              <a:t>www.1ppt.com/shiti/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教案下载：</a:t>
            </a:r>
            <a:r>
              <a:rPr kumimoji="0" lang="en-US" altLang="zh-CN" sz="100" b="0" i="0" u="none" strike="noStrike" kern="0" cap="none" spc="0" normalizeH="0" baseline="0" noProof="0" dirty="0" smtClean="0">
                <a:ln>
                  <a:noFill/>
                </a:ln>
                <a:solidFill>
                  <a:prstClr val="white"/>
                </a:solidFill>
                <a:effectLst/>
                <a:uLnTx/>
                <a:uFillTx/>
              </a:rPr>
              <a:t>www.1ppt.com/jiaoan/        </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white"/>
                </a:solidFill>
                <a:effectLst/>
                <a:uLnTx/>
                <a:uFillTx/>
              </a:rPr>
              <a:t>字体下载：</a:t>
            </a:r>
            <a:r>
              <a:rPr kumimoji="0" lang="en-US" altLang="zh-CN" sz="100" b="0" i="0" u="none" strike="noStrike" kern="0" cap="none" spc="0" normalizeH="0" baseline="0" noProof="0" dirty="0" smtClean="0">
                <a:ln>
                  <a:noFill/>
                </a:ln>
                <a:solidFill>
                  <a:prstClr val="white"/>
                </a:solidFill>
                <a:effectLst/>
                <a:uLnTx/>
                <a:uFillTx/>
              </a:rPr>
              <a:t>www.1ppt.com/ziti/</a:t>
            </a:r>
            <a:endParaRPr kumimoji="0" lang="en-US" altLang="zh-CN" sz="100" b="0" i="0" u="none" strike="noStrike" kern="0" cap="none" spc="0" normalizeH="0" baseline="0" noProof="0" dirty="0" smtClean="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white"/>
                </a:solidFill>
                <a:effectLst/>
                <a:uLnTx/>
                <a:uFillTx/>
              </a:rPr>
              <a:t> </a:t>
            </a:r>
            <a:endParaRPr kumimoji="0" lang="zh-CN" altLang="en-US" sz="100" b="0" i="0" u="none" strike="noStrike" kern="0" cap="none" spc="0" normalizeH="0" baseline="0" noProof="0" dirty="0" smtClean="0">
              <a:ln>
                <a:noFill/>
              </a:ln>
              <a:solidFill>
                <a:prstClr val="white"/>
              </a:solidFill>
              <a:effectLst/>
              <a:uLnTx/>
              <a:uFillTx/>
            </a:endParaRPr>
          </a:p>
        </p:txBody>
      </p:sp>
      <p:cxnSp>
        <p:nvCxnSpPr>
          <p:cNvPr id="28" name="直接连接符 27"/>
          <p:cNvCxnSpPr/>
          <p:nvPr/>
        </p:nvCxnSpPr>
        <p:spPr>
          <a:xfrm flipH="1">
            <a:off x="1703388" y="4793290"/>
            <a:ext cx="2083832" cy="206471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4800600" y="4793290"/>
            <a:ext cx="2083832" cy="206471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944587" y="0"/>
            <a:ext cx="2083832" cy="206471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6137917" y="537831"/>
            <a:ext cx="843266" cy="8432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 name="图片 4"/>
          <p:cNvPicPr>
            <a:picLocks noChangeAspect="1"/>
          </p:cNvPicPr>
          <p:nvPr/>
        </p:nvPicPr>
        <p:blipFill>
          <a:blip r:embed="rId1"/>
          <a:stretch>
            <a:fillRect/>
          </a:stretch>
        </p:blipFill>
        <p:spPr>
          <a:xfrm>
            <a:off x="-201930" y="2407920"/>
            <a:ext cx="12595860" cy="32080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Click="0" advTm="4000">
        <p:dissolve/>
      </p:transition>
    </mc:Choice>
    <mc:Fallback>
      <p:transition spd="slow" advClick="0" advTm="400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1+#ppt_h/2"/>
                                          </p:val>
                                        </p:tav>
                                        <p:tav tm="100000">
                                          <p:val>
                                            <p:strVal val="#ppt_y"/>
                                          </p:val>
                                        </p:tav>
                                      </p:tavLst>
                                    </p:anim>
                                  </p:childTnLst>
                                </p:cTn>
                              </p:par>
                              <p:par>
                                <p:cTn id="9" presetID="22" presetClass="entr" presetSubtype="1" fill="hold" nodeType="withEffect">
                                  <p:stCondLst>
                                    <p:cond delay="250"/>
                                  </p:stCondLst>
                                  <p:childTnLst>
                                    <p:set>
                                      <p:cBhvr>
                                        <p:cTn id="10" dur="1" fill="hold">
                                          <p:stCondLst>
                                            <p:cond delay="0"/>
                                          </p:stCondLst>
                                        </p:cTn>
                                        <p:tgtEl>
                                          <p:spTgt spid="20"/>
                                        </p:tgtEl>
                                        <p:attrNameLst>
                                          <p:attrName>style.visibility</p:attrName>
                                        </p:attrNameLst>
                                      </p:cBhvr>
                                      <p:to>
                                        <p:strVal val="visible"/>
                                      </p:to>
                                    </p:set>
                                    <p:animEffect transition="in" filter="wipe(up)">
                                      <p:cBhvr>
                                        <p:cTn id="11" dur="500"/>
                                        <p:tgtEl>
                                          <p:spTgt spid="20"/>
                                        </p:tgtEl>
                                      </p:cBhvr>
                                    </p:animEffect>
                                  </p:childTnLst>
                                </p:cTn>
                              </p:par>
                              <p:par>
                                <p:cTn id="12" presetID="22" presetClass="entr" presetSubtype="1" fill="hold" nodeType="withEffect">
                                  <p:stCondLst>
                                    <p:cond delay="500"/>
                                  </p:stCondLst>
                                  <p:childTnLst>
                                    <p:set>
                                      <p:cBhvr>
                                        <p:cTn id="13" dur="1" fill="hold">
                                          <p:stCondLst>
                                            <p:cond delay="0"/>
                                          </p:stCondLst>
                                        </p:cTn>
                                        <p:tgtEl>
                                          <p:spTgt spid="28"/>
                                        </p:tgtEl>
                                        <p:attrNameLst>
                                          <p:attrName>style.visibility</p:attrName>
                                        </p:attrNameLst>
                                      </p:cBhvr>
                                      <p:to>
                                        <p:strVal val="visible"/>
                                      </p:to>
                                    </p:set>
                                    <p:animEffect transition="in" filter="wipe(up)">
                                      <p:cBhvr>
                                        <p:cTn id="14" dur="500"/>
                                        <p:tgtEl>
                                          <p:spTgt spid="28"/>
                                        </p:tgtEl>
                                      </p:cBhvr>
                                    </p:animEffect>
                                  </p:childTnLst>
                                </p:cTn>
                              </p:par>
                              <p:par>
                                <p:cTn id="15" presetID="22" presetClass="entr" presetSubtype="1" fill="hold" nodeType="withEffect">
                                  <p:stCondLst>
                                    <p:cond delay="500"/>
                                  </p:stCondLst>
                                  <p:childTnLst>
                                    <p:set>
                                      <p:cBhvr>
                                        <p:cTn id="16" dur="1" fill="hold">
                                          <p:stCondLst>
                                            <p:cond delay="0"/>
                                          </p:stCondLst>
                                        </p:cTn>
                                        <p:tgtEl>
                                          <p:spTgt spid="21"/>
                                        </p:tgtEl>
                                        <p:attrNameLst>
                                          <p:attrName>style.visibility</p:attrName>
                                        </p:attrNameLst>
                                      </p:cBhvr>
                                      <p:to>
                                        <p:strVal val="visible"/>
                                      </p:to>
                                    </p:set>
                                    <p:animEffect transition="in" filter="wipe(up)">
                                      <p:cBhvr>
                                        <p:cTn id="17" dur="500"/>
                                        <p:tgtEl>
                                          <p:spTgt spid="21"/>
                                        </p:tgtEl>
                                      </p:cBhvr>
                                    </p:animEffect>
                                  </p:childTnLst>
                                </p:cTn>
                              </p:par>
                              <p:par>
                                <p:cTn id="18" presetID="22" presetClass="entr" presetSubtype="1" fill="hold" nodeType="withEffect">
                                  <p:stCondLst>
                                    <p:cond delay="750"/>
                                  </p:stCondLst>
                                  <p:childTnLst>
                                    <p:set>
                                      <p:cBhvr>
                                        <p:cTn id="19" dur="1" fill="hold">
                                          <p:stCondLst>
                                            <p:cond delay="0"/>
                                          </p:stCondLst>
                                        </p:cTn>
                                        <p:tgtEl>
                                          <p:spTgt spid="29"/>
                                        </p:tgtEl>
                                        <p:attrNameLst>
                                          <p:attrName>style.visibility</p:attrName>
                                        </p:attrNameLst>
                                      </p:cBhvr>
                                      <p:to>
                                        <p:strVal val="visible"/>
                                      </p:to>
                                    </p:set>
                                    <p:animEffect transition="in" filter="wipe(up)">
                                      <p:cBhvr>
                                        <p:cTn id="2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2070"/>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03</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487"/>
            <a:ext cx="2629731" cy="58356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蓝牙游戏键盘</a:t>
            </a:r>
            <a:endPar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6345555" y="1582420"/>
            <a:ext cx="5073015" cy="5161280"/>
          </a:xfrm>
          <a:prstGeom prst="rect">
            <a:avLst/>
          </a:prstGeom>
          <a:noFill/>
        </p:spPr>
        <p:txBody>
          <a:bodyPr wrap="square" rtlCol="0">
            <a:noAutofit/>
          </a:bodyPr>
          <a:p>
            <a:pPr indent="0" fontAlgn="auto">
              <a:lnSpc>
                <a:spcPct val="150000"/>
              </a:lnSpc>
              <a:spcAft>
                <a:spcPts val="600"/>
              </a:spcAft>
            </a:pPr>
            <a:r>
              <a:rPr lang="en-US" altLang="zh-CN"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    </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经过深入研究了游戏的代码结构，仔细分析了触控键盘的工作原理。通过多次试验和调整，我们最终找到了一种</a:t>
            </a:r>
            <a:r>
              <a:rPr lang="zh-CN" altLang="en-US" dirty="0" smtClean="0">
                <a:solidFill>
                  <a:schemeClr val="tx1"/>
                </a:solidFill>
                <a:latin typeface="微软雅黑" panose="020B0503020204020204" pitchFamily="34" charset="-122"/>
                <a:ea typeface="微软雅黑" panose="020B0503020204020204" pitchFamily="34" charset="-122"/>
                <a:sym typeface="+mn-ea"/>
              </a:rPr>
              <a:t>解决方案</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：在代码中增加适当的延时。这个延时可以让触控键盘的输入信号与游戏角色的移动更加同步，减少卡顿现象的发生。</a:t>
            </a:r>
            <a:endPar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en-US" altLang="zh-CN"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    </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修改和调试后，我们再次进行了试玩。这次的游戏过程明显比之前</a:t>
            </a:r>
            <a:r>
              <a:rPr lang="zh-CN" altLang="en-US" dirty="0" smtClean="0">
                <a:solidFill>
                  <a:schemeClr val="tx1"/>
                </a:solidFill>
                <a:latin typeface="微软雅黑" panose="020B0503020204020204" pitchFamily="34" charset="-122"/>
                <a:ea typeface="微软雅黑" panose="020B0503020204020204" pitchFamily="34" charset="-122"/>
                <a:sym typeface="+mn-ea"/>
              </a:rPr>
              <a:t>流畅了许多</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。角色在上下左右移动时更加灵活自如，与玩家的触控操作保持高度一致。这不仅让玩家能够更加轻松地掌握游戏节奏，还让他们能够享受到更加真实和沉浸式的游戏体验。</a:t>
            </a:r>
            <a:endPar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pic>
        <p:nvPicPr>
          <p:cNvPr id="3" name="图片 2"/>
          <p:cNvPicPr>
            <a:picLocks noChangeAspect="1"/>
          </p:cNvPicPr>
          <p:nvPr/>
        </p:nvPicPr>
        <p:blipFill>
          <a:blip r:embed="rId1"/>
          <a:stretch>
            <a:fillRect/>
          </a:stretch>
        </p:blipFill>
        <p:spPr>
          <a:xfrm>
            <a:off x="483870" y="2226945"/>
            <a:ext cx="5456555" cy="30549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wipe(left)">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wipe(left)">
                                      <p:cBhvr>
                                        <p:cTn id="27"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2070"/>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03</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225"/>
            <a:ext cx="3999230" cy="58356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蓝牙鼠标键盘二合一</a:t>
            </a:r>
            <a:endPar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1400175" y="3429000"/>
            <a:ext cx="6831965" cy="3007360"/>
          </a:xfrm>
          <a:prstGeom prst="rect">
            <a:avLst/>
          </a:prstGeom>
        </p:spPr>
      </p:pic>
      <p:pic>
        <p:nvPicPr>
          <p:cNvPr id="9" name="图片 8"/>
          <p:cNvPicPr>
            <a:picLocks noChangeAspect="1"/>
          </p:cNvPicPr>
          <p:nvPr/>
        </p:nvPicPr>
        <p:blipFill>
          <a:blip r:embed="rId2"/>
          <a:stretch>
            <a:fillRect/>
          </a:stretch>
        </p:blipFill>
        <p:spPr>
          <a:xfrm>
            <a:off x="1487805" y="1390650"/>
            <a:ext cx="6618605" cy="1311910"/>
          </a:xfrm>
          <a:prstGeom prst="rect">
            <a:avLst/>
          </a:prstGeom>
        </p:spPr>
      </p:pic>
      <p:pic>
        <p:nvPicPr>
          <p:cNvPr id="13" name="图片 12"/>
          <p:cNvPicPr>
            <a:picLocks noChangeAspect="1"/>
          </p:cNvPicPr>
          <p:nvPr/>
        </p:nvPicPr>
        <p:blipFill>
          <a:blip r:embed="rId3"/>
          <a:stretch>
            <a:fillRect/>
          </a:stretch>
        </p:blipFill>
        <p:spPr>
          <a:xfrm>
            <a:off x="1485900" y="2524760"/>
            <a:ext cx="6067425" cy="9715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2070"/>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03</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225"/>
            <a:ext cx="3999230" cy="58356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蓝牙鼠标键盘二合一</a:t>
            </a:r>
            <a:endPar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7125970" y="1557020"/>
            <a:ext cx="4430395" cy="3150870"/>
          </a:xfrm>
          <a:prstGeom prst="rect">
            <a:avLst/>
          </a:prstGeom>
          <a:noFill/>
        </p:spPr>
        <p:txBody>
          <a:bodyPr wrap="square" rtlCol="0">
            <a:noAutofit/>
          </a:bodyPr>
          <a:p>
            <a:pPr indent="0" fontAlgn="auto">
              <a:lnSpc>
                <a:spcPct val="150000"/>
              </a:lnSpc>
              <a:spcAft>
                <a:spcPts val="600"/>
              </a:spcAft>
            </a:pPr>
            <a:r>
              <a:rPr lang="en-US" altLang="zh-CN"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   </a:t>
            </a:r>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利用触控板，以无线连接的方式，用户可以轻松控制电脑。在鼠标模式下，轻滑触控板即可使鼠标光标灵活上下左右移动，轻按即可执行左键点击操作。还可以</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按按键</a:t>
            </a:r>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8</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a:t>
            </a:r>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sym typeface="+mn-ea"/>
              </a:rPr>
              <a:t>切换至键盘模式，触控板即刻变为虚拟键盘，便于用户快速打字，实现无缝切换的便捷操作体验。</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pic>
        <p:nvPicPr>
          <p:cNvPr id="10" name="图片 9"/>
          <p:cNvPicPr>
            <a:picLocks noChangeAspect="1"/>
          </p:cNvPicPr>
          <p:nvPr/>
        </p:nvPicPr>
        <p:blipFill>
          <a:blip r:embed="rId1"/>
          <a:stretch>
            <a:fillRect/>
          </a:stretch>
        </p:blipFill>
        <p:spPr>
          <a:xfrm>
            <a:off x="455930" y="1850390"/>
            <a:ext cx="3046095" cy="3966210"/>
          </a:xfrm>
          <a:prstGeom prst="rect">
            <a:avLst/>
          </a:prstGeom>
        </p:spPr>
      </p:pic>
      <p:pic>
        <p:nvPicPr>
          <p:cNvPr id="11" name="图片 10"/>
          <p:cNvPicPr>
            <a:picLocks noChangeAspect="1"/>
          </p:cNvPicPr>
          <p:nvPr/>
        </p:nvPicPr>
        <p:blipFill>
          <a:blip r:embed="rId2"/>
          <a:stretch>
            <a:fillRect/>
          </a:stretch>
        </p:blipFill>
        <p:spPr>
          <a:xfrm>
            <a:off x="3794125" y="1850390"/>
            <a:ext cx="3039745" cy="3966210"/>
          </a:xfrm>
          <a:prstGeom prst="rect">
            <a:avLst/>
          </a:prstGeom>
        </p:spPr>
      </p:pic>
      <p:sp>
        <p:nvSpPr>
          <p:cNvPr id="12" name="文本框 11"/>
          <p:cNvSpPr txBox="1"/>
          <p:nvPr/>
        </p:nvSpPr>
        <p:spPr>
          <a:xfrm>
            <a:off x="7125970" y="4190365"/>
            <a:ext cx="4723765" cy="1859280"/>
          </a:xfrm>
          <a:prstGeom prst="rect">
            <a:avLst/>
          </a:prstGeom>
          <a:ln w="19050">
            <a:solidFill>
              <a:schemeClr val="tx2"/>
            </a:solidFill>
          </a:ln>
        </p:spPr>
        <p:txBody>
          <a:bodyPr>
            <a:noAutofit/>
            <a:extLst>
              <a:ext uri="{4A0BC546-FE56-4ADE-93B0-CB8AF2F6F144}">
                <wpsdc:textFrameExt xmlns:wpsdc="http://www.wps.cn/officeDocument/2022/drawingmlCustomData" type="text"/>
              </a:ext>
            </a:extLst>
          </a:bodyPr>
          <a:p>
            <a:pPr indent="0" algn="l" fontAlgn="auto">
              <a:spcAft>
                <a:spcPts val="600"/>
              </a:spcAft>
            </a:pPr>
            <a:r>
              <a:rPr lang="zh-CN" altLang="en-US" sz="1800">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性能：</a:t>
            </a:r>
            <a:endParaRPr lang="zh-CN" altLang="en-US" sz="1800">
              <a:effectLst>
                <a:outerShdw blurRad="38100" dist="38100" dir="2700000" algn="tl">
                  <a:srgbClr val="000000">
                    <a:alpha val="43137"/>
                  </a:srgbClr>
                </a:outerShdw>
              </a:effectLst>
              <a:latin typeface="Arial" panose="020B0604020202020204" pitchFamily="34" charset="0"/>
              <a:ea typeface="微软雅黑" panose="020B0503020204020204" pitchFamily="34" charset="-122"/>
            </a:endParaRPr>
          </a:p>
          <a:p>
            <a:pPr algn="l"/>
            <a:r>
              <a:rPr lang="zh-CN" altLang="en-US" sz="1600">
                <a:latin typeface="Arial" panose="020B0604020202020204" pitchFamily="34" charset="0"/>
                <a:ea typeface="微软雅黑" panose="020B0503020204020204" pitchFamily="34" charset="-122"/>
              </a:rPr>
              <a:t>1.响应速度：触控感应信号的响应时间应足够快，以保证流畅的用户体验。</a:t>
            </a:r>
            <a:endParaRPr lang="zh-CN" altLang="en-US" sz="1600">
              <a:latin typeface="Arial" panose="020B0604020202020204" pitchFamily="34" charset="0"/>
              <a:ea typeface="微软雅黑" panose="020B0503020204020204" pitchFamily="34" charset="-122"/>
            </a:endParaRPr>
          </a:p>
          <a:p>
            <a:pPr algn="l"/>
            <a:r>
              <a:rPr lang="zh-CN" altLang="en-US" sz="1600">
                <a:latin typeface="Arial" panose="020B0604020202020204" pitchFamily="34" charset="0"/>
                <a:ea typeface="微软雅黑" panose="020B0503020204020204" pitchFamily="34" charset="-122"/>
              </a:rPr>
              <a:t>2.精度：能够准确检测到微小的电容变化，确保触控操作的精确性。</a:t>
            </a:r>
            <a:endParaRPr lang="zh-CN" altLang="en-US" sz="1600">
              <a:latin typeface="Arial" panose="020B0604020202020204" pitchFamily="34" charset="0"/>
              <a:ea typeface="微软雅黑" panose="020B0503020204020204" pitchFamily="34" charset="-122"/>
            </a:endParaRPr>
          </a:p>
          <a:p>
            <a:pPr algn="l"/>
            <a:r>
              <a:rPr lang="zh-CN" altLang="en-US" sz="1600">
                <a:latin typeface="Arial" panose="020B0604020202020204" pitchFamily="34" charset="0"/>
                <a:ea typeface="微软雅黑" panose="020B0503020204020204" pitchFamily="34" charset="-122"/>
              </a:rPr>
              <a:t>3.可靠性：系统在各种环境下稳定运行，不受外界干扰影响。</a:t>
            </a:r>
            <a:endParaRPr lang="zh-CN" altLang="en-US" sz="16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wipe(left)">
                                      <p:cBhvr>
                                        <p:cTn id="2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53110" y="466987"/>
            <a:ext cx="2629731" cy="583565"/>
          </a:xfrm>
          <a:prstGeom prst="rect">
            <a:avLst/>
          </a:prstGeom>
          <a:noFill/>
        </p:spPr>
        <p:txBody>
          <a:bodyPr wrap="square" rtlCol="0">
            <a:spAutoFit/>
          </a:bodyPr>
          <a:lstStyle/>
          <a:p>
            <a:pPr algn="l">
              <a:buClrTx/>
              <a:buSzTx/>
              <a:buFontTx/>
            </a:pPr>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sym typeface="+mn-ea"/>
              </a:rPr>
              <a:t>工作流程</a:t>
            </a:r>
            <a:endPar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3294459" y="4796500"/>
            <a:ext cx="954367" cy="2061498"/>
            <a:chOff x="3294459" y="4796500"/>
            <a:chExt cx="954367" cy="2061498"/>
          </a:xfrm>
        </p:grpSpPr>
        <p:sp>
          <p:nvSpPr>
            <p:cNvPr id="69" name="任意多边形 68"/>
            <p:cNvSpPr/>
            <p:nvPr/>
          </p:nvSpPr>
          <p:spPr>
            <a:xfrm>
              <a:off x="3294459" y="4796500"/>
              <a:ext cx="954367" cy="2061498"/>
            </a:xfrm>
            <a:custGeom>
              <a:avLst/>
              <a:gdLst>
                <a:gd name="connsiteX0" fmla="*/ 0 w 954367"/>
                <a:gd name="connsiteY0" fmla="*/ 355597 h 2061498"/>
                <a:gd name="connsiteX1" fmla="*/ 954367 w 954367"/>
                <a:gd name="connsiteY1" fmla="*/ 355597 h 2061498"/>
                <a:gd name="connsiteX2" fmla="*/ 954367 w 954367"/>
                <a:gd name="connsiteY2" fmla="*/ 2061498 h 2061498"/>
                <a:gd name="connsiteX3" fmla="*/ 0 w 954367"/>
                <a:gd name="connsiteY3" fmla="*/ 2061498 h 2061498"/>
                <a:gd name="connsiteX4" fmla="*/ 477184 w 954367"/>
                <a:gd name="connsiteY4" fmla="*/ 0 h 2061498"/>
                <a:gd name="connsiteX5" fmla="*/ 954367 w 954367"/>
                <a:gd name="connsiteY5" fmla="*/ 355596 h 2061498"/>
                <a:gd name="connsiteX6" fmla="*/ 0 w 954367"/>
                <a:gd name="connsiteY6" fmla="*/ 355596 h 2061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367" h="2061498">
                  <a:moveTo>
                    <a:pt x="0" y="355597"/>
                  </a:moveTo>
                  <a:lnTo>
                    <a:pt x="954367" y="355597"/>
                  </a:lnTo>
                  <a:lnTo>
                    <a:pt x="954367" y="2061498"/>
                  </a:lnTo>
                  <a:lnTo>
                    <a:pt x="0" y="2061498"/>
                  </a:lnTo>
                  <a:close/>
                  <a:moveTo>
                    <a:pt x="477184" y="0"/>
                  </a:moveTo>
                  <a:lnTo>
                    <a:pt x="954367" y="355596"/>
                  </a:lnTo>
                  <a:lnTo>
                    <a:pt x="0" y="355596"/>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3382470" y="6120821"/>
              <a:ext cx="770708" cy="584775"/>
            </a:xfrm>
            <a:prstGeom prst="rect">
              <a:avLst/>
            </a:prstGeom>
            <a:noFill/>
          </p:spPr>
          <p:txBody>
            <a:bodyPr wrap="square" rtlCol="0">
              <a:spAutoFit/>
            </a:bodyPr>
            <a:lstStyle/>
            <a:p>
              <a:pPr algn="ctr"/>
              <a:r>
                <a:rPr lang="en-US" altLang="zh-CN" sz="3200" dirty="0">
                  <a:solidFill>
                    <a:schemeClr val="lt1"/>
                  </a:solidFill>
                  <a:latin typeface="Bauhaus 93" panose="04030905020B02020C02" pitchFamily="82" charset="0"/>
                </a:rPr>
                <a:t>01</a:t>
              </a:r>
              <a:endParaRPr lang="en-US" altLang="zh-CN" sz="3200" dirty="0">
                <a:solidFill>
                  <a:schemeClr val="lt1"/>
                </a:solidFill>
                <a:latin typeface="Bauhaus 93" panose="04030905020B02020C02" pitchFamily="82" charset="0"/>
              </a:endParaRPr>
            </a:p>
          </p:txBody>
        </p:sp>
      </p:grpSp>
      <p:grpSp>
        <p:nvGrpSpPr>
          <p:cNvPr id="3" name="组合 2"/>
          <p:cNvGrpSpPr/>
          <p:nvPr/>
        </p:nvGrpSpPr>
        <p:grpSpPr>
          <a:xfrm>
            <a:off x="4459730" y="3963923"/>
            <a:ext cx="954367" cy="2909002"/>
            <a:chOff x="4459730" y="3963923"/>
            <a:chExt cx="954367" cy="2909002"/>
          </a:xfrm>
        </p:grpSpPr>
        <p:sp>
          <p:nvSpPr>
            <p:cNvPr id="68" name="任意多边形 67"/>
            <p:cNvSpPr/>
            <p:nvPr/>
          </p:nvSpPr>
          <p:spPr>
            <a:xfrm>
              <a:off x="4459730" y="3963923"/>
              <a:ext cx="954367" cy="2909002"/>
            </a:xfrm>
            <a:custGeom>
              <a:avLst/>
              <a:gdLst>
                <a:gd name="connsiteX0" fmla="*/ 477184 w 954367"/>
                <a:gd name="connsiteY0" fmla="*/ 0 h 2909002"/>
                <a:gd name="connsiteX1" fmla="*/ 954366 w 954367"/>
                <a:gd name="connsiteY1" fmla="*/ 355595 h 2909002"/>
                <a:gd name="connsiteX2" fmla="*/ 954367 w 954367"/>
                <a:gd name="connsiteY2" fmla="*/ 355595 h 2909002"/>
                <a:gd name="connsiteX3" fmla="*/ 954367 w 954367"/>
                <a:gd name="connsiteY3" fmla="*/ 355596 h 2909002"/>
                <a:gd name="connsiteX4" fmla="*/ 954367 w 954367"/>
                <a:gd name="connsiteY4" fmla="*/ 2909002 h 2909002"/>
                <a:gd name="connsiteX5" fmla="*/ 0 w 954367"/>
                <a:gd name="connsiteY5" fmla="*/ 2909002 h 2909002"/>
                <a:gd name="connsiteX6" fmla="*/ 0 w 954367"/>
                <a:gd name="connsiteY6" fmla="*/ 355596 h 2909002"/>
                <a:gd name="connsiteX7" fmla="*/ 0 w 954367"/>
                <a:gd name="connsiteY7" fmla="*/ 355595 h 2909002"/>
                <a:gd name="connsiteX8" fmla="*/ 2 w 954367"/>
                <a:gd name="connsiteY8" fmla="*/ 355595 h 290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4367" h="2909002">
                  <a:moveTo>
                    <a:pt x="477184" y="0"/>
                  </a:moveTo>
                  <a:lnTo>
                    <a:pt x="954366" y="355595"/>
                  </a:lnTo>
                  <a:lnTo>
                    <a:pt x="954367" y="355595"/>
                  </a:lnTo>
                  <a:lnTo>
                    <a:pt x="954367" y="355596"/>
                  </a:lnTo>
                  <a:lnTo>
                    <a:pt x="954367" y="2909002"/>
                  </a:lnTo>
                  <a:lnTo>
                    <a:pt x="0" y="2909002"/>
                  </a:lnTo>
                  <a:lnTo>
                    <a:pt x="0" y="355596"/>
                  </a:lnTo>
                  <a:lnTo>
                    <a:pt x="0" y="355595"/>
                  </a:lnTo>
                  <a:lnTo>
                    <a:pt x="2" y="355595"/>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p:cNvSpPr txBox="1"/>
            <p:nvPr/>
          </p:nvSpPr>
          <p:spPr>
            <a:xfrm>
              <a:off x="4520879" y="6120820"/>
              <a:ext cx="770708" cy="584775"/>
            </a:xfrm>
            <a:prstGeom prst="rect">
              <a:avLst/>
            </a:prstGeom>
            <a:noFill/>
          </p:spPr>
          <p:txBody>
            <a:bodyPr wrap="square" rtlCol="0">
              <a:spAutoFit/>
            </a:bodyPr>
            <a:lstStyle/>
            <a:p>
              <a:pPr algn="ctr"/>
              <a:r>
                <a:rPr lang="en-US" altLang="zh-CN" sz="3200" dirty="0" smtClean="0">
                  <a:solidFill>
                    <a:schemeClr val="lt1"/>
                  </a:solidFill>
                  <a:latin typeface="Bauhaus 93" panose="04030905020B02020C02" pitchFamily="82" charset="0"/>
                </a:rPr>
                <a:t>02</a:t>
              </a:r>
              <a:endParaRPr lang="en-US" altLang="zh-CN" sz="3200" dirty="0">
                <a:solidFill>
                  <a:schemeClr val="lt1"/>
                </a:solidFill>
                <a:latin typeface="Bauhaus 93" panose="04030905020B02020C02" pitchFamily="82" charset="0"/>
              </a:endParaRPr>
            </a:p>
          </p:txBody>
        </p:sp>
      </p:grpSp>
      <p:grpSp>
        <p:nvGrpSpPr>
          <p:cNvPr id="4" name="组合 3"/>
          <p:cNvGrpSpPr/>
          <p:nvPr/>
        </p:nvGrpSpPr>
        <p:grpSpPr>
          <a:xfrm>
            <a:off x="5625001" y="3073401"/>
            <a:ext cx="957370" cy="3784596"/>
            <a:chOff x="5625001" y="3073401"/>
            <a:chExt cx="957370" cy="3784596"/>
          </a:xfrm>
        </p:grpSpPr>
        <p:sp>
          <p:nvSpPr>
            <p:cNvPr id="63" name="任意多边形 62"/>
            <p:cNvSpPr/>
            <p:nvPr/>
          </p:nvSpPr>
          <p:spPr>
            <a:xfrm>
              <a:off x="5625001" y="3073401"/>
              <a:ext cx="957370" cy="3784596"/>
            </a:xfrm>
            <a:custGeom>
              <a:avLst/>
              <a:gdLst>
                <a:gd name="connsiteX0" fmla="*/ 477184 w 957370"/>
                <a:gd name="connsiteY0" fmla="*/ 0 h 3784596"/>
                <a:gd name="connsiteX1" fmla="*/ 954367 w 957370"/>
                <a:gd name="connsiteY1" fmla="*/ 355596 h 3784596"/>
                <a:gd name="connsiteX2" fmla="*/ 957370 w 957370"/>
                <a:gd name="connsiteY2" fmla="*/ 355596 h 3784596"/>
                <a:gd name="connsiteX3" fmla="*/ 957370 w 957370"/>
                <a:gd name="connsiteY3" fmla="*/ 3784596 h 3784596"/>
                <a:gd name="connsiteX4" fmla="*/ 3003 w 957370"/>
                <a:gd name="connsiteY4" fmla="*/ 3784596 h 3784596"/>
                <a:gd name="connsiteX5" fmla="*/ 3003 w 957370"/>
                <a:gd name="connsiteY5" fmla="*/ 355596 h 3784596"/>
                <a:gd name="connsiteX6" fmla="*/ 0 w 957370"/>
                <a:gd name="connsiteY6" fmla="*/ 355596 h 3784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7370" h="3784596">
                  <a:moveTo>
                    <a:pt x="477184" y="0"/>
                  </a:moveTo>
                  <a:lnTo>
                    <a:pt x="954367" y="355596"/>
                  </a:lnTo>
                  <a:lnTo>
                    <a:pt x="957370" y="355596"/>
                  </a:lnTo>
                  <a:lnTo>
                    <a:pt x="957370" y="3784596"/>
                  </a:lnTo>
                  <a:lnTo>
                    <a:pt x="3003" y="3784596"/>
                  </a:lnTo>
                  <a:lnTo>
                    <a:pt x="3003" y="355596"/>
                  </a:lnTo>
                  <a:lnTo>
                    <a:pt x="0" y="355596"/>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5710646" y="6120824"/>
              <a:ext cx="770708" cy="584775"/>
            </a:xfrm>
            <a:prstGeom prst="rect">
              <a:avLst/>
            </a:prstGeom>
            <a:noFill/>
          </p:spPr>
          <p:txBody>
            <a:bodyPr wrap="square" rtlCol="0">
              <a:spAutoFit/>
            </a:bodyPr>
            <a:lstStyle/>
            <a:p>
              <a:pPr algn="ctr"/>
              <a:r>
                <a:rPr lang="en-US" altLang="zh-CN" sz="3200" dirty="0" smtClean="0">
                  <a:solidFill>
                    <a:schemeClr val="lt1"/>
                  </a:solidFill>
                  <a:latin typeface="Bauhaus 93" panose="04030905020B02020C02" pitchFamily="82" charset="0"/>
                </a:rPr>
                <a:t>03</a:t>
              </a:r>
              <a:endParaRPr lang="en-US" altLang="zh-CN" sz="3200" dirty="0">
                <a:solidFill>
                  <a:schemeClr val="lt1"/>
                </a:solidFill>
                <a:latin typeface="Bauhaus 93" panose="04030905020B02020C02" pitchFamily="82" charset="0"/>
              </a:endParaRPr>
            </a:p>
          </p:txBody>
        </p:sp>
      </p:grpSp>
      <p:grpSp>
        <p:nvGrpSpPr>
          <p:cNvPr id="7" name="组合 6"/>
          <p:cNvGrpSpPr/>
          <p:nvPr/>
        </p:nvGrpSpPr>
        <p:grpSpPr>
          <a:xfrm>
            <a:off x="6793275" y="3948996"/>
            <a:ext cx="954367" cy="2909002"/>
            <a:chOff x="6793275" y="3948996"/>
            <a:chExt cx="954367" cy="2909002"/>
          </a:xfrm>
        </p:grpSpPr>
        <p:sp>
          <p:nvSpPr>
            <p:cNvPr id="64" name="任意多边形 63"/>
            <p:cNvSpPr/>
            <p:nvPr/>
          </p:nvSpPr>
          <p:spPr>
            <a:xfrm>
              <a:off x="6793275" y="3948996"/>
              <a:ext cx="954367" cy="2909002"/>
            </a:xfrm>
            <a:custGeom>
              <a:avLst/>
              <a:gdLst>
                <a:gd name="connsiteX0" fmla="*/ 477184 w 954367"/>
                <a:gd name="connsiteY0" fmla="*/ 0 h 2909002"/>
                <a:gd name="connsiteX1" fmla="*/ 954366 w 954367"/>
                <a:gd name="connsiteY1" fmla="*/ 355595 h 2909002"/>
                <a:gd name="connsiteX2" fmla="*/ 954367 w 954367"/>
                <a:gd name="connsiteY2" fmla="*/ 355595 h 2909002"/>
                <a:gd name="connsiteX3" fmla="*/ 954367 w 954367"/>
                <a:gd name="connsiteY3" fmla="*/ 355596 h 2909002"/>
                <a:gd name="connsiteX4" fmla="*/ 954367 w 954367"/>
                <a:gd name="connsiteY4" fmla="*/ 2909002 h 2909002"/>
                <a:gd name="connsiteX5" fmla="*/ 0 w 954367"/>
                <a:gd name="connsiteY5" fmla="*/ 2909002 h 2909002"/>
                <a:gd name="connsiteX6" fmla="*/ 0 w 954367"/>
                <a:gd name="connsiteY6" fmla="*/ 355596 h 2909002"/>
                <a:gd name="connsiteX7" fmla="*/ 0 w 954367"/>
                <a:gd name="connsiteY7" fmla="*/ 355595 h 2909002"/>
                <a:gd name="connsiteX8" fmla="*/ 2 w 954367"/>
                <a:gd name="connsiteY8" fmla="*/ 355595 h 290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4367" h="2909002">
                  <a:moveTo>
                    <a:pt x="477184" y="0"/>
                  </a:moveTo>
                  <a:lnTo>
                    <a:pt x="954366" y="355595"/>
                  </a:lnTo>
                  <a:lnTo>
                    <a:pt x="954367" y="355595"/>
                  </a:lnTo>
                  <a:lnTo>
                    <a:pt x="954367" y="355596"/>
                  </a:lnTo>
                  <a:lnTo>
                    <a:pt x="954367" y="2909002"/>
                  </a:lnTo>
                  <a:lnTo>
                    <a:pt x="0" y="2909002"/>
                  </a:lnTo>
                  <a:lnTo>
                    <a:pt x="0" y="355596"/>
                  </a:lnTo>
                  <a:lnTo>
                    <a:pt x="0" y="355595"/>
                  </a:lnTo>
                  <a:lnTo>
                    <a:pt x="2" y="355595"/>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6882047" y="6120819"/>
              <a:ext cx="770708" cy="584775"/>
            </a:xfrm>
            <a:prstGeom prst="rect">
              <a:avLst/>
            </a:prstGeom>
            <a:noFill/>
          </p:spPr>
          <p:txBody>
            <a:bodyPr wrap="square" rtlCol="0">
              <a:spAutoFit/>
            </a:bodyPr>
            <a:lstStyle/>
            <a:p>
              <a:pPr algn="ctr"/>
              <a:r>
                <a:rPr lang="en-US" altLang="zh-CN" sz="3200" dirty="0" smtClean="0">
                  <a:solidFill>
                    <a:schemeClr val="lt1"/>
                  </a:solidFill>
                  <a:latin typeface="Bauhaus 93" panose="04030905020B02020C02" pitchFamily="82" charset="0"/>
                </a:rPr>
                <a:t>04</a:t>
              </a:r>
              <a:endParaRPr lang="en-US" altLang="zh-CN" sz="3200" dirty="0">
                <a:solidFill>
                  <a:schemeClr val="lt1"/>
                </a:solidFill>
                <a:latin typeface="Bauhaus 93" panose="04030905020B02020C02" pitchFamily="82" charset="0"/>
              </a:endParaRPr>
            </a:p>
          </p:txBody>
        </p:sp>
      </p:grpSp>
      <p:grpSp>
        <p:nvGrpSpPr>
          <p:cNvPr id="8" name="组合 7"/>
          <p:cNvGrpSpPr/>
          <p:nvPr/>
        </p:nvGrpSpPr>
        <p:grpSpPr>
          <a:xfrm>
            <a:off x="7958546" y="4796500"/>
            <a:ext cx="954367" cy="2061498"/>
            <a:chOff x="7958546" y="4796500"/>
            <a:chExt cx="954367" cy="2061498"/>
          </a:xfrm>
        </p:grpSpPr>
        <p:sp>
          <p:nvSpPr>
            <p:cNvPr id="67" name="任意多边形 66"/>
            <p:cNvSpPr/>
            <p:nvPr/>
          </p:nvSpPr>
          <p:spPr>
            <a:xfrm>
              <a:off x="7958546" y="4796500"/>
              <a:ext cx="954367" cy="2061498"/>
            </a:xfrm>
            <a:custGeom>
              <a:avLst/>
              <a:gdLst>
                <a:gd name="connsiteX0" fmla="*/ 0 w 954367"/>
                <a:gd name="connsiteY0" fmla="*/ 355597 h 2061498"/>
                <a:gd name="connsiteX1" fmla="*/ 954367 w 954367"/>
                <a:gd name="connsiteY1" fmla="*/ 355597 h 2061498"/>
                <a:gd name="connsiteX2" fmla="*/ 954367 w 954367"/>
                <a:gd name="connsiteY2" fmla="*/ 2061498 h 2061498"/>
                <a:gd name="connsiteX3" fmla="*/ 0 w 954367"/>
                <a:gd name="connsiteY3" fmla="*/ 2061498 h 2061498"/>
                <a:gd name="connsiteX4" fmla="*/ 477184 w 954367"/>
                <a:gd name="connsiteY4" fmla="*/ 0 h 2061498"/>
                <a:gd name="connsiteX5" fmla="*/ 954367 w 954367"/>
                <a:gd name="connsiteY5" fmla="*/ 355596 h 2061498"/>
                <a:gd name="connsiteX6" fmla="*/ 0 w 954367"/>
                <a:gd name="connsiteY6" fmla="*/ 355596 h 2061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367" h="2061498">
                  <a:moveTo>
                    <a:pt x="0" y="355597"/>
                  </a:moveTo>
                  <a:lnTo>
                    <a:pt x="954367" y="355597"/>
                  </a:lnTo>
                  <a:lnTo>
                    <a:pt x="954367" y="2061498"/>
                  </a:lnTo>
                  <a:lnTo>
                    <a:pt x="0" y="2061498"/>
                  </a:lnTo>
                  <a:close/>
                  <a:moveTo>
                    <a:pt x="477184" y="0"/>
                  </a:moveTo>
                  <a:lnTo>
                    <a:pt x="954367" y="355596"/>
                  </a:lnTo>
                  <a:lnTo>
                    <a:pt x="0" y="355596"/>
                  </a:lnTo>
                  <a:close/>
                </a:path>
              </a:pathLst>
            </a:cu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8050375" y="6120818"/>
              <a:ext cx="770708" cy="584775"/>
            </a:xfrm>
            <a:prstGeom prst="rect">
              <a:avLst/>
            </a:prstGeom>
            <a:noFill/>
          </p:spPr>
          <p:txBody>
            <a:bodyPr wrap="square" rtlCol="0">
              <a:spAutoFit/>
            </a:bodyPr>
            <a:lstStyle/>
            <a:p>
              <a:pPr algn="ctr"/>
              <a:r>
                <a:rPr lang="en-US" altLang="zh-CN" sz="3200" dirty="0" smtClean="0">
                  <a:solidFill>
                    <a:schemeClr val="lt1"/>
                  </a:solidFill>
                  <a:latin typeface="Bauhaus 93" panose="04030905020B02020C02" pitchFamily="82" charset="0"/>
                </a:rPr>
                <a:t>05</a:t>
              </a:r>
              <a:endParaRPr lang="en-US" altLang="zh-CN" sz="3200" dirty="0">
                <a:solidFill>
                  <a:schemeClr val="lt1"/>
                </a:solidFill>
                <a:latin typeface="Bauhaus 93" panose="04030905020B02020C02" pitchFamily="82" charset="0"/>
              </a:endParaRPr>
            </a:p>
          </p:txBody>
        </p:sp>
      </p:grpSp>
      <p:sp>
        <p:nvSpPr>
          <p:cNvPr id="45" name="文本框 44"/>
          <p:cNvSpPr txBox="1"/>
          <p:nvPr/>
        </p:nvSpPr>
        <p:spPr>
          <a:xfrm flipH="1">
            <a:off x="4693730" y="1650865"/>
            <a:ext cx="2792528" cy="506730"/>
          </a:xfrm>
          <a:prstGeom prst="rect">
            <a:avLst/>
          </a:prstGeom>
          <a:noFill/>
        </p:spPr>
        <p:txBody>
          <a:bodyPr wrap="square" rtlCol="0">
            <a:spAutoFit/>
          </a:bodyPr>
          <a:lstStyle/>
          <a:p>
            <a:pPr algn="ctr">
              <a:lnSpc>
                <a:spcPct val="150000"/>
              </a:lnSpc>
            </a:pPr>
            <a:r>
              <a:rPr lang="zh-CN" altLang="en-US" b="1" dirty="0">
                <a:latin typeface="楷体_GB2312"/>
                <a:ea typeface="楷体_GB2312"/>
                <a:sym typeface="+mn-ea"/>
              </a:rPr>
              <a:t>系统联调</a:t>
            </a:r>
            <a:endParaRPr lang="zh-CN" altLang="en-US" b="1" dirty="0" smtClean="0">
              <a:solidFill>
                <a:schemeClr val="tx1">
                  <a:lumMod val="65000"/>
                  <a:lumOff val="35000"/>
                </a:schemeClr>
              </a:solidFill>
              <a:latin typeface="楷体_GB2312"/>
              <a:ea typeface="楷体_GB2312"/>
              <a:sym typeface="+mn-ea"/>
            </a:endParaRPr>
          </a:p>
        </p:txBody>
      </p:sp>
      <p:sp>
        <p:nvSpPr>
          <p:cNvPr id="46" name="文本框 45"/>
          <p:cNvSpPr txBox="1"/>
          <p:nvPr/>
        </p:nvSpPr>
        <p:spPr>
          <a:xfrm flipH="1">
            <a:off x="2326005" y="2183765"/>
            <a:ext cx="2965450" cy="1753235"/>
          </a:xfrm>
          <a:prstGeom prst="rect">
            <a:avLst/>
          </a:prstGeom>
          <a:noFill/>
        </p:spPr>
        <p:txBody>
          <a:bodyPr wrap="square" rtlCol="0">
            <a:spAutoFit/>
          </a:bodyPr>
          <a:lstStyle/>
          <a:p>
            <a:pPr algn="ctr">
              <a:lnSpc>
                <a:spcPct val="150000"/>
              </a:lnSpc>
            </a:pPr>
            <a:r>
              <a:rPr lang="zh-CN" altLang="en-US" b="1" dirty="0">
                <a:latin typeface="楷体_GB2312"/>
                <a:ea typeface="楷体_GB2312"/>
                <a:sym typeface="+mn-ea"/>
              </a:rPr>
              <a:t>单元模块实现：</a:t>
            </a:r>
            <a:endParaRPr lang="zh-CN" altLang="en-US" b="1" dirty="0">
              <a:latin typeface="楷体_GB2312"/>
              <a:ea typeface="楷体_GB2312"/>
              <a:sym typeface="+mn-ea"/>
            </a:endParaRPr>
          </a:p>
          <a:p>
            <a:pPr algn="ctr">
              <a:lnSpc>
                <a:spcPct val="150000"/>
              </a:lnSpc>
            </a:pPr>
            <a:r>
              <a:rPr lang="zh-CN" altLang="en-US" b="1" dirty="0" smtClean="0">
                <a:solidFill>
                  <a:schemeClr val="tx1">
                    <a:lumMod val="65000"/>
                    <a:lumOff val="35000"/>
                  </a:schemeClr>
                </a:solidFill>
                <a:latin typeface="楷体_GB2312"/>
                <a:ea typeface="楷体_GB2312"/>
                <a:sym typeface="+mn-ea"/>
              </a:rPr>
              <a:t>1、触控调试</a:t>
            </a:r>
            <a:endParaRPr lang="zh-CN" altLang="en-US" b="1" dirty="0" smtClean="0">
              <a:solidFill>
                <a:schemeClr val="tx1">
                  <a:lumMod val="65000"/>
                  <a:lumOff val="35000"/>
                </a:schemeClr>
              </a:solidFill>
              <a:latin typeface="楷体_GB2312"/>
              <a:ea typeface="楷体_GB2312"/>
              <a:sym typeface="+mn-ea"/>
            </a:endParaRPr>
          </a:p>
          <a:p>
            <a:pPr algn="ctr">
              <a:lnSpc>
                <a:spcPct val="150000"/>
              </a:lnSpc>
            </a:pPr>
            <a:r>
              <a:rPr lang="zh-CN" altLang="en-US" b="1" dirty="0" smtClean="0">
                <a:solidFill>
                  <a:schemeClr val="tx1">
                    <a:lumMod val="65000"/>
                    <a:lumOff val="35000"/>
                  </a:schemeClr>
                </a:solidFill>
                <a:latin typeface="楷体_GB2312"/>
                <a:ea typeface="楷体_GB2312"/>
                <a:sym typeface="+mn-ea"/>
              </a:rPr>
              <a:t>2、UART串口通信蓝牙模块</a:t>
            </a:r>
            <a:endParaRPr lang="zh-CN" altLang="en-US" b="1" dirty="0" smtClean="0">
              <a:solidFill>
                <a:schemeClr val="tx1">
                  <a:lumMod val="65000"/>
                  <a:lumOff val="35000"/>
                </a:schemeClr>
              </a:solidFill>
              <a:latin typeface="楷体_GB2312"/>
              <a:ea typeface="楷体_GB2312"/>
              <a:sym typeface="+mn-ea"/>
            </a:endParaRPr>
          </a:p>
          <a:p>
            <a:pPr algn="ctr">
              <a:lnSpc>
                <a:spcPct val="150000"/>
              </a:lnSpc>
            </a:pPr>
            <a:r>
              <a:rPr lang="zh-CN" altLang="en-US" b="1" dirty="0" smtClean="0">
                <a:solidFill>
                  <a:schemeClr val="tx1">
                    <a:lumMod val="65000"/>
                    <a:lumOff val="35000"/>
                  </a:schemeClr>
                </a:solidFill>
                <a:latin typeface="楷体_GB2312"/>
                <a:ea typeface="楷体_GB2312"/>
                <a:sym typeface="+mn-ea"/>
              </a:rPr>
              <a:t>3、蓝牙调试</a:t>
            </a:r>
            <a:endParaRPr lang="zh-CN" altLang="en-US" b="1" dirty="0" smtClean="0">
              <a:solidFill>
                <a:schemeClr val="tx1">
                  <a:lumMod val="65000"/>
                  <a:lumOff val="35000"/>
                </a:schemeClr>
              </a:solidFill>
              <a:latin typeface="楷体_GB2312"/>
              <a:ea typeface="楷体_GB2312"/>
              <a:sym typeface="+mn-ea"/>
            </a:endParaRPr>
          </a:p>
        </p:txBody>
      </p:sp>
      <p:sp>
        <p:nvSpPr>
          <p:cNvPr id="47" name="文本框 46"/>
          <p:cNvSpPr txBox="1"/>
          <p:nvPr/>
        </p:nvSpPr>
        <p:spPr>
          <a:xfrm flipH="1">
            <a:off x="589748" y="4489795"/>
            <a:ext cx="2792528" cy="506730"/>
          </a:xfrm>
          <a:prstGeom prst="rect">
            <a:avLst/>
          </a:prstGeom>
          <a:noFill/>
        </p:spPr>
        <p:txBody>
          <a:bodyPr wrap="square" rtlCol="0">
            <a:spAutoFit/>
          </a:bodyPr>
          <a:lstStyle/>
          <a:p>
            <a:pPr algn="ctr">
              <a:lnSpc>
                <a:spcPct val="150000"/>
              </a:lnSpc>
            </a:pPr>
            <a:r>
              <a:rPr lang="zh-CN" altLang="en-US" b="1" dirty="0">
                <a:sym typeface="+mn-ea"/>
              </a:rPr>
              <a:t>设计，资料学习</a:t>
            </a:r>
            <a:endPar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70" name="文本框 69"/>
          <p:cNvSpPr txBox="1"/>
          <p:nvPr/>
        </p:nvSpPr>
        <p:spPr>
          <a:xfrm flipH="1">
            <a:off x="8912866" y="4427967"/>
            <a:ext cx="2792528" cy="1337945"/>
          </a:xfrm>
          <a:prstGeom prst="rect">
            <a:avLst/>
          </a:prstGeom>
          <a:noFill/>
        </p:spPr>
        <p:txBody>
          <a:bodyPr wrap="square" rtlCol="0">
            <a:spAutoFit/>
          </a:bodyPr>
          <a:lstStyle/>
          <a:p>
            <a:pPr algn="ctr">
              <a:lnSpc>
                <a:spcPct val="150000"/>
              </a:lnSpc>
            </a:pPr>
            <a:r>
              <a:rPr lang="zh-CN" altLang="en-US" b="1" dirty="0">
                <a:latin typeface="楷体_GB2312"/>
                <a:ea typeface="楷体_GB2312"/>
                <a:sym typeface="+mn-ea"/>
              </a:rPr>
              <a:t>完成课程设计</a:t>
            </a:r>
            <a:endParaRPr lang="zh-CN" altLang="en-US" b="1" dirty="0">
              <a:latin typeface="楷体_GB2312"/>
              <a:ea typeface="楷体_GB2312"/>
              <a:sym typeface="+mn-ea"/>
            </a:endParaRPr>
          </a:p>
          <a:p>
            <a:pPr algn="ctr">
              <a:lnSpc>
                <a:spcPct val="150000"/>
              </a:lnSpc>
            </a:pPr>
            <a:r>
              <a:rPr lang="zh-CN" altLang="en-US" b="1" dirty="0">
                <a:latin typeface="楷体_GB2312"/>
                <a:ea typeface="楷体_GB2312"/>
                <a:sym typeface="+mn-ea"/>
              </a:rPr>
              <a:t>撰写报告</a:t>
            </a:r>
            <a:endParaRPr lang="zh-CN" altLang="en-US" b="1" dirty="0">
              <a:latin typeface="楷体_GB2312"/>
              <a:ea typeface="楷体_GB2312"/>
              <a:sym typeface="+mn-ea"/>
            </a:endParaRPr>
          </a:p>
          <a:p>
            <a:pPr algn="ctr">
              <a:lnSpc>
                <a:spcPct val="150000"/>
              </a:lnSpc>
            </a:pPr>
            <a:r>
              <a:rPr lang="zh-CN" altLang="en-US" b="1" dirty="0">
                <a:latin typeface="楷体_GB2312"/>
                <a:ea typeface="楷体_GB2312"/>
                <a:sym typeface="+mn-ea"/>
              </a:rPr>
              <a:t>提交资料</a:t>
            </a:r>
            <a:endParaRPr lang="zh-CN" altLang="en-US" b="1" dirty="0">
              <a:latin typeface="楷体_GB2312"/>
              <a:ea typeface="楷体_GB2312"/>
              <a:sym typeface="+mn-ea"/>
            </a:endParaRPr>
          </a:p>
        </p:txBody>
      </p:sp>
      <p:sp>
        <p:nvSpPr>
          <p:cNvPr id="71" name="文本框 70"/>
          <p:cNvSpPr txBox="1"/>
          <p:nvPr/>
        </p:nvSpPr>
        <p:spPr>
          <a:xfrm flipH="1">
            <a:off x="7591562" y="3369655"/>
            <a:ext cx="2792528" cy="506730"/>
          </a:xfrm>
          <a:prstGeom prst="rect">
            <a:avLst/>
          </a:prstGeom>
          <a:noFill/>
        </p:spPr>
        <p:txBody>
          <a:bodyPr wrap="square" rtlCol="0">
            <a:spAutoFit/>
          </a:bodyPr>
          <a:lstStyle/>
          <a:p>
            <a:pPr algn="ctr">
              <a:lnSpc>
                <a:spcPct val="150000"/>
              </a:lnSpc>
            </a:pPr>
            <a:r>
              <a:rPr lang="zh-CN" altLang="en-US" b="1" dirty="0">
                <a:solidFill>
                  <a:schemeClr val="tx1"/>
                </a:solidFill>
                <a:latin typeface="楷体_GB2312"/>
                <a:ea typeface="楷体_GB2312"/>
                <a:sym typeface="+mn-ea"/>
              </a:rPr>
              <a:t>发现问题并修正优化</a:t>
            </a:r>
            <a:endParaRPr lang="zh-CN" altLang="en-US" b="1" dirty="0" smtClean="0">
              <a:solidFill>
                <a:schemeClr val="tx1"/>
              </a:solidFill>
              <a:latin typeface="楷体_GB2312"/>
              <a:ea typeface="楷体_GB2312"/>
              <a:sym typeface="+mn-ea"/>
            </a:endParaRPr>
          </a:p>
        </p:txBody>
      </p:sp>
      <p:cxnSp>
        <p:nvCxnSpPr>
          <p:cNvPr id="6" name="曲线连接符 5"/>
          <p:cNvCxnSpPr/>
          <p:nvPr/>
        </p:nvCxnSpPr>
        <p:spPr>
          <a:xfrm flipV="1">
            <a:off x="4203065" y="1637030"/>
            <a:ext cx="929005" cy="316230"/>
          </a:xfrm>
          <a:prstGeom prst="curvedConnector3">
            <a:avLst>
              <a:gd name="adj1" fmla="val 50034"/>
            </a:avLst>
          </a:prstGeom>
          <a:ln>
            <a:tailEnd type="arrow"/>
          </a:ln>
        </p:spPr>
        <p:style>
          <a:lnRef idx="2">
            <a:schemeClr val="accent1"/>
          </a:lnRef>
          <a:fillRef idx="0">
            <a:srgbClr val="FFFFFF"/>
          </a:fillRef>
          <a:effectRef idx="0">
            <a:srgbClr val="FFFFFF"/>
          </a:effectRef>
          <a:fontRef idx="minor">
            <a:schemeClr val="tx1"/>
          </a:fontRef>
        </p:style>
      </p:cxnSp>
      <p:cxnSp>
        <p:nvCxnSpPr>
          <p:cNvPr id="10" name="曲线连接符 9"/>
          <p:cNvCxnSpPr/>
          <p:nvPr/>
        </p:nvCxnSpPr>
        <p:spPr>
          <a:xfrm rot="10800000">
            <a:off x="4872355" y="2814320"/>
            <a:ext cx="2624455" cy="977265"/>
          </a:xfrm>
          <a:prstGeom prst="curvedConnector3">
            <a:avLst>
              <a:gd name="adj1" fmla="val 49988"/>
            </a:avLst>
          </a:prstGeom>
          <a:ln>
            <a:tailEnd type="arrow"/>
          </a:ln>
        </p:spPr>
        <p:style>
          <a:lnRef idx="2">
            <a:schemeClr val="accent1"/>
          </a:lnRef>
          <a:fillRef idx="0">
            <a:srgbClr val="FFFFFF"/>
          </a:fillRef>
          <a:effectRef idx="0">
            <a:srgbClr val="FFFFFF"/>
          </a:effectRef>
          <a:fontRef idx="minor">
            <a:schemeClr val="tx1"/>
          </a:fontRef>
        </p:style>
      </p:cxnSp>
      <p:cxnSp>
        <p:nvCxnSpPr>
          <p:cNvPr id="11" name="曲线连接符 10"/>
          <p:cNvCxnSpPr/>
          <p:nvPr/>
        </p:nvCxnSpPr>
        <p:spPr>
          <a:xfrm rot="5400000" flipV="1">
            <a:off x="7124065" y="2019300"/>
            <a:ext cx="1245235" cy="1149985"/>
          </a:xfrm>
          <a:prstGeom prst="curvedConnector3">
            <a:avLst>
              <a:gd name="adj1" fmla="val 50025"/>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300" advClick="0" advTm="9000">
        <p14:pan/>
      </p:transition>
    </mc:Choice>
    <mc:Fallback>
      <p:transition spd="slow" advClick="0" advTm="9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ppt_x"/>
                                          </p:val>
                                        </p:tav>
                                        <p:tav tm="100000">
                                          <p:val>
                                            <p:strVal val="#ppt_x"/>
                                          </p:val>
                                        </p:tav>
                                      </p:tavLst>
                                    </p:anim>
                                    <p:anim calcmode="lin" valueType="num">
                                      <p:cBhvr additive="base">
                                        <p:cTn id="23" dur="500" fill="hold"/>
                                        <p:tgtEl>
                                          <p:spTgt spid="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ppt_x"/>
                                          </p:val>
                                        </p:tav>
                                        <p:tav tm="100000">
                                          <p:val>
                                            <p:strVal val="#ppt_x"/>
                                          </p:val>
                                        </p:tav>
                                      </p:tavLst>
                                    </p:anim>
                                    <p:anim calcmode="lin" valueType="num">
                                      <p:cBhvr additive="base">
                                        <p:cTn id="33" dur="500" fill="hold"/>
                                        <p:tgtEl>
                                          <p:spTgt spid="8"/>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42" presetClass="entr" presetSubtype="0" fill="hold" grpId="0" nodeType="after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fade">
                                      <p:cBhvr>
                                        <p:cTn id="37" dur="750"/>
                                        <p:tgtEl>
                                          <p:spTgt spid="47"/>
                                        </p:tgtEl>
                                      </p:cBhvr>
                                    </p:animEffect>
                                    <p:anim calcmode="lin" valueType="num">
                                      <p:cBhvr>
                                        <p:cTn id="38" dur="750" fill="hold"/>
                                        <p:tgtEl>
                                          <p:spTgt spid="47"/>
                                        </p:tgtEl>
                                        <p:attrNameLst>
                                          <p:attrName>ppt_x</p:attrName>
                                        </p:attrNameLst>
                                      </p:cBhvr>
                                      <p:tavLst>
                                        <p:tav tm="0">
                                          <p:val>
                                            <p:strVal val="#ppt_x"/>
                                          </p:val>
                                        </p:tav>
                                        <p:tav tm="100000">
                                          <p:val>
                                            <p:strVal val="#ppt_x"/>
                                          </p:val>
                                        </p:tav>
                                      </p:tavLst>
                                    </p:anim>
                                    <p:anim calcmode="lin" valueType="num">
                                      <p:cBhvr>
                                        <p:cTn id="39" dur="750" fill="hold"/>
                                        <p:tgtEl>
                                          <p:spTgt spid="47"/>
                                        </p:tgtEl>
                                        <p:attrNameLst>
                                          <p:attrName>ppt_y</p:attrName>
                                        </p:attrNameLst>
                                      </p:cBhvr>
                                      <p:tavLst>
                                        <p:tav tm="0">
                                          <p:val>
                                            <p:strVal val="#ppt_y+.1"/>
                                          </p:val>
                                        </p:tav>
                                        <p:tav tm="100000">
                                          <p:val>
                                            <p:strVal val="#ppt_y"/>
                                          </p:val>
                                        </p:tav>
                                      </p:tavLst>
                                    </p:anim>
                                  </p:childTnLst>
                                </p:cTn>
                              </p:par>
                            </p:childTnLst>
                          </p:cTn>
                        </p:par>
                        <p:par>
                          <p:cTn id="40" fill="hold">
                            <p:stCondLst>
                              <p:cond delay="4000"/>
                            </p:stCondLst>
                            <p:childTnLst>
                              <p:par>
                                <p:cTn id="41" presetID="42" presetClass="entr" presetSubtype="0" fill="hold" grpId="0" nodeType="after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750"/>
                                        <p:tgtEl>
                                          <p:spTgt spid="46"/>
                                        </p:tgtEl>
                                      </p:cBhvr>
                                    </p:animEffect>
                                    <p:anim calcmode="lin" valueType="num">
                                      <p:cBhvr>
                                        <p:cTn id="44" dur="750" fill="hold"/>
                                        <p:tgtEl>
                                          <p:spTgt spid="46"/>
                                        </p:tgtEl>
                                        <p:attrNameLst>
                                          <p:attrName>ppt_x</p:attrName>
                                        </p:attrNameLst>
                                      </p:cBhvr>
                                      <p:tavLst>
                                        <p:tav tm="0">
                                          <p:val>
                                            <p:strVal val="#ppt_x"/>
                                          </p:val>
                                        </p:tav>
                                        <p:tav tm="100000">
                                          <p:val>
                                            <p:strVal val="#ppt_x"/>
                                          </p:val>
                                        </p:tav>
                                      </p:tavLst>
                                    </p:anim>
                                    <p:anim calcmode="lin" valueType="num">
                                      <p:cBhvr>
                                        <p:cTn id="45" dur="750" fill="hold"/>
                                        <p:tgtEl>
                                          <p:spTgt spid="46"/>
                                        </p:tgtEl>
                                        <p:attrNameLst>
                                          <p:attrName>ppt_y</p:attrName>
                                        </p:attrNameLst>
                                      </p:cBhvr>
                                      <p:tavLst>
                                        <p:tav tm="0">
                                          <p:val>
                                            <p:strVal val="#ppt_y+.1"/>
                                          </p:val>
                                        </p:tav>
                                        <p:tav tm="100000">
                                          <p:val>
                                            <p:strVal val="#ppt_y"/>
                                          </p:val>
                                        </p:tav>
                                      </p:tavLst>
                                    </p:anim>
                                  </p:childTnLst>
                                </p:cTn>
                              </p:par>
                            </p:childTnLst>
                          </p:cTn>
                        </p:par>
                        <p:par>
                          <p:cTn id="46" fill="hold">
                            <p:stCondLst>
                              <p:cond delay="5000"/>
                            </p:stCondLst>
                            <p:childTnLst>
                              <p:par>
                                <p:cTn id="47" presetID="42" presetClass="entr" presetSubtype="0" fill="hold" grpId="0" nodeType="afterEffect">
                                  <p:stCondLst>
                                    <p:cond delay="0"/>
                                  </p:stCondLst>
                                  <p:childTnLst>
                                    <p:set>
                                      <p:cBhvr>
                                        <p:cTn id="48" dur="1" fill="hold">
                                          <p:stCondLst>
                                            <p:cond delay="0"/>
                                          </p:stCondLst>
                                        </p:cTn>
                                        <p:tgtEl>
                                          <p:spTgt spid="45"/>
                                        </p:tgtEl>
                                        <p:attrNameLst>
                                          <p:attrName>style.visibility</p:attrName>
                                        </p:attrNameLst>
                                      </p:cBhvr>
                                      <p:to>
                                        <p:strVal val="visible"/>
                                      </p:to>
                                    </p:set>
                                    <p:animEffect transition="in" filter="fade">
                                      <p:cBhvr>
                                        <p:cTn id="49" dur="750"/>
                                        <p:tgtEl>
                                          <p:spTgt spid="45"/>
                                        </p:tgtEl>
                                      </p:cBhvr>
                                    </p:animEffect>
                                    <p:anim calcmode="lin" valueType="num">
                                      <p:cBhvr>
                                        <p:cTn id="50" dur="750" fill="hold"/>
                                        <p:tgtEl>
                                          <p:spTgt spid="45"/>
                                        </p:tgtEl>
                                        <p:attrNameLst>
                                          <p:attrName>ppt_x</p:attrName>
                                        </p:attrNameLst>
                                      </p:cBhvr>
                                      <p:tavLst>
                                        <p:tav tm="0">
                                          <p:val>
                                            <p:strVal val="#ppt_x"/>
                                          </p:val>
                                        </p:tav>
                                        <p:tav tm="100000">
                                          <p:val>
                                            <p:strVal val="#ppt_x"/>
                                          </p:val>
                                        </p:tav>
                                      </p:tavLst>
                                    </p:anim>
                                    <p:anim calcmode="lin" valueType="num">
                                      <p:cBhvr>
                                        <p:cTn id="51" dur="750" fill="hold"/>
                                        <p:tgtEl>
                                          <p:spTgt spid="45"/>
                                        </p:tgtEl>
                                        <p:attrNameLst>
                                          <p:attrName>ppt_y</p:attrName>
                                        </p:attrNameLst>
                                      </p:cBhvr>
                                      <p:tavLst>
                                        <p:tav tm="0">
                                          <p:val>
                                            <p:strVal val="#ppt_y+.1"/>
                                          </p:val>
                                        </p:tav>
                                        <p:tav tm="100000">
                                          <p:val>
                                            <p:strVal val="#ppt_y"/>
                                          </p:val>
                                        </p:tav>
                                      </p:tavLst>
                                    </p:anim>
                                  </p:childTnLst>
                                </p:cTn>
                              </p:par>
                            </p:childTnLst>
                          </p:cTn>
                        </p:par>
                        <p:par>
                          <p:cTn id="52" fill="hold">
                            <p:stCondLst>
                              <p:cond delay="6000"/>
                            </p:stCondLst>
                            <p:childTnLst>
                              <p:par>
                                <p:cTn id="53" presetID="42" presetClass="entr" presetSubtype="0" fill="hold" grpId="0" nodeType="afterEffect">
                                  <p:stCondLst>
                                    <p:cond delay="0"/>
                                  </p:stCondLst>
                                  <p:childTnLst>
                                    <p:set>
                                      <p:cBhvr>
                                        <p:cTn id="54" dur="1" fill="hold">
                                          <p:stCondLst>
                                            <p:cond delay="0"/>
                                          </p:stCondLst>
                                        </p:cTn>
                                        <p:tgtEl>
                                          <p:spTgt spid="70"/>
                                        </p:tgtEl>
                                        <p:attrNameLst>
                                          <p:attrName>style.visibility</p:attrName>
                                        </p:attrNameLst>
                                      </p:cBhvr>
                                      <p:to>
                                        <p:strVal val="visible"/>
                                      </p:to>
                                    </p:set>
                                    <p:animEffect transition="in" filter="fade">
                                      <p:cBhvr>
                                        <p:cTn id="55" dur="750"/>
                                        <p:tgtEl>
                                          <p:spTgt spid="70"/>
                                        </p:tgtEl>
                                      </p:cBhvr>
                                    </p:animEffect>
                                    <p:anim calcmode="lin" valueType="num">
                                      <p:cBhvr>
                                        <p:cTn id="56" dur="750" fill="hold"/>
                                        <p:tgtEl>
                                          <p:spTgt spid="70"/>
                                        </p:tgtEl>
                                        <p:attrNameLst>
                                          <p:attrName>ppt_x</p:attrName>
                                        </p:attrNameLst>
                                      </p:cBhvr>
                                      <p:tavLst>
                                        <p:tav tm="0">
                                          <p:val>
                                            <p:strVal val="#ppt_x"/>
                                          </p:val>
                                        </p:tav>
                                        <p:tav tm="100000">
                                          <p:val>
                                            <p:strVal val="#ppt_x"/>
                                          </p:val>
                                        </p:tav>
                                      </p:tavLst>
                                    </p:anim>
                                    <p:anim calcmode="lin" valueType="num">
                                      <p:cBhvr>
                                        <p:cTn id="57" dur="750" fill="hold"/>
                                        <p:tgtEl>
                                          <p:spTgt spid="70"/>
                                        </p:tgtEl>
                                        <p:attrNameLst>
                                          <p:attrName>ppt_y</p:attrName>
                                        </p:attrNameLst>
                                      </p:cBhvr>
                                      <p:tavLst>
                                        <p:tav tm="0">
                                          <p:val>
                                            <p:strVal val="#ppt_y+.1"/>
                                          </p:val>
                                        </p:tav>
                                        <p:tav tm="100000">
                                          <p:val>
                                            <p:strVal val="#ppt_y"/>
                                          </p:val>
                                        </p:tav>
                                      </p:tavLst>
                                    </p:anim>
                                  </p:childTnLst>
                                </p:cTn>
                              </p:par>
                            </p:childTnLst>
                          </p:cTn>
                        </p:par>
                        <p:par>
                          <p:cTn id="58" fill="hold">
                            <p:stCondLst>
                              <p:cond delay="7000"/>
                            </p:stCondLst>
                            <p:childTnLst>
                              <p:par>
                                <p:cTn id="59" presetID="42" presetClass="entr" presetSubtype="0" fill="hold" grpId="0" nodeType="afterEffect">
                                  <p:stCondLst>
                                    <p:cond delay="0"/>
                                  </p:stCondLst>
                                  <p:childTnLst>
                                    <p:set>
                                      <p:cBhvr>
                                        <p:cTn id="60" dur="1" fill="hold">
                                          <p:stCondLst>
                                            <p:cond delay="0"/>
                                          </p:stCondLst>
                                        </p:cTn>
                                        <p:tgtEl>
                                          <p:spTgt spid="71"/>
                                        </p:tgtEl>
                                        <p:attrNameLst>
                                          <p:attrName>style.visibility</p:attrName>
                                        </p:attrNameLst>
                                      </p:cBhvr>
                                      <p:to>
                                        <p:strVal val="visible"/>
                                      </p:to>
                                    </p:set>
                                    <p:animEffect transition="in" filter="fade">
                                      <p:cBhvr>
                                        <p:cTn id="61" dur="750"/>
                                        <p:tgtEl>
                                          <p:spTgt spid="71"/>
                                        </p:tgtEl>
                                      </p:cBhvr>
                                    </p:animEffect>
                                    <p:anim calcmode="lin" valueType="num">
                                      <p:cBhvr>
                                        <p:cTn id="62" dur="750" fill="hold"/>
                                        <p:tgtEl>
                                          <p:spTgt spid="71"/>
                                        </p:tgtEl>
                                        <p:attrNameLst>
                                          <p:attrName>ppt_x</p:attrName>
                                        </p:attrNameLst>
                                      </p:cBhvr>
                                      <p:tavLst>
                                        <p:tav tm="0">
                                          <p:val>
                                            <p:strVal val="#ppt_x"/>
                                          </p:val>
                                        </p:tav>
                                        <p:tav tm="100000">
                                          <p:val>
                                            <p:strVal val="#ppt_x"/>
                                          </p:val>
                                        </p:tav>
                                      </p:tavLst>
                                    </p:anim>
                                    <p:anim calcmode="lin" valueType="num">
                                      <p:cBhvr>
                                        <p:cTn id="63" dur="750" fill="hold"/>
                                        <p:tgtEl>
                                          <p:spTgt spid="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5" grpId="0"/>
      <p:bldP spid="46" grpId="0"/>
      <p:bldP spid="47" grpId="0"/>
      <p:bldP spid="70" grpId="0"/>
      <p:bldP spid="7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2070"/>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03</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487"/>
            <a:ext cx="2629731" cy="583565"/>
          </a:xfrm>
          <a:prstGeom prst="rect">
            <a:avLst/>
          </a:prstGeom>
          <a:noFill/>
        </p:spPr>
        <p:txBody>
          <a:bodyPr wrap="square" rtlCol="0">
            <a:spAutoFit/>
          </a:bodyPr>
          <a:lstStyle/>
          <a:p>
            <a:r>
              <a:rPr lang="zh-CN" sz="3200" b="1" dirty="0" smtClean="0">
                <a:latin typeface="微软雅黑" panose="020B0503020204020204" pitchFamily="34" charset="-122"/>
                <a:ea typeface="微软雅黑" panose="020B0503020204020204" pitchFamily="34" charset="-122"/>
                <a:sym typeface="+mn-ea"/>
              </a:rPr>
              <a:t>团队分工</a:t>
            </a:r>
            <a:endParaRPr lang="en-US" altLang="zh-CN" sz="3200" b="1" dirty="0" smtClean="0">
              <a:latin typeface="微软雅黑" panose="020B0503020204020204" pitchFamily="34" charset="-122"/>
              <a:ea typeface="微软雅黑" panose="020B0503020204020204" pitchFamily="34" charset="-122"/>
              <a:sym typeface="+mn-ea"/>
            </a:endParaRPr>
          </a:p>
        </p:txBody>
      </p:sp>
      <p:sp>
        <p:nvSpPr>
          <p:cNvPr id="3" name="文本框 2"/>
          <p:cNvSpPr txBox="1"/>
          <p:nvPr/>
        </p:nvSpPr>
        <p:spPr>
          <a:xfrm>
            <a:off x="6407150" y="2859405"/>
            <a:ext cx="5201920" cy="2491105"/>
          </a:xfrm>
          <a:prstGeom prst="rect">
            <a:avLst/>
          </a:prstGeom>
          <a:ln w="19050">
            <a:solidFill>
              <a:schemeClr val="tx2"/>
            </a:solidFill>
          </a:ln>
        </p:spPr>
        <p:txBody>
          <a:bodyPr>
            <a:noAutofit/>
            <a:extLst>
              <a:ext uri="{4A0BC546-FE56-4ADE-93B0-CB8AF2F6F144}">
                <wpsdc:textFrameExt xmlns:wpsdc="http://www.wps.cn/officeDocument/2022/drawingmlCustomData" type="text"/>
              </a:ext>
            </a:extLst>
          </a:bodyPr>
          <a:p>
            <a:pPr indent="0" algn="l" fontAlgn="auto">
              <a:spcAft>
                <a:spcPts val="1200"/>
              </a:spcAft>
            </a:pPr>
            <a:r>
              <a:rPr lang="en-US" altLang="zh-CN">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 </a:t>
            </a:r>
            <a:r>
              <a:rPr lang="zh-CN" altLang="en-US">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上位机与</a:t>
            </a:r>
            <a:r>
              <a:rPr lang="en-US" altLang="zh-CN">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FPGA</a:t>
            </a:r>
            <a:r>
              <a:rPr lang="zh-CN" altLang="en-US">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系统调试</a:t>
            </a:r>
            <a:r>
              <a:rPr lang="en-US" altLang="zh-CN">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a:t>
            </a:r>
            <a:r>
              <a:rPr lang="zh-CN" altLang="en-US">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王梦婷：</a:t>
            </a:r>
            <a:endParaRPr lang="zh-CN" altLang="en-US" sz="1600">
              <a:latin typeface="Arial" panose="020B0604020202020204" pitchFamily="34" charset="0"/>
              <a:ea typeface="微软雅黑" panose="020B0503020204020204" pitchFamily="34" charset="-122"/>
            </a:endParaRPr>
          </a:p>
          <a:p>
            <a:pPr indent="0" algn="l" fontAlgn="auto">
              <a:spcAft>
                <a:spcPts val="600"/>
              </a:spcAft>
            </a:pPr>
            <a:r>
              <a:rPr lang="en-US" altLang="zh-CN" sz="1600">
                <a:latin typeface="Arial" panose="020B0604020202020204" pitchFamily="34" charset="0"/>
                <a:ea typeface="微软雅黑" panose="020B0503020204020204" pitchFamily="34" charset="-122"/>
              </a:rPr>
              <a:t> </a:t>
            </a:r>
            <a:r>
              <a:rPr lang="zh-CN" altLang="en-US" sz="1600">
                <a:latin typeface="Arial" panose="020B0604020202020204" pitchFamily="34" charset="0"/>
                <a:ea typeface="微软雅黑" panose="020B0503020204020204" pitchFamily="34" charset="-122"/>
              </a:rPr>
              <a:t>负责处理触控板输入信号并传输至蓝牙发送端。</a:t>
            </a:r>
            <a:endParaRPr lang="zh-CN" altLang="en-US" sz="1600">
              <a:latin typeface="Arial" panose="020B0604020202020204" pitchFamily="34" charset="0"/>
              <a:ea typeface="微软雅黑" panose="020B0503020204020204" pitchFamily="34" charset="-122"/>
            </a:endParaRPr>
          </a:p>
          <a:p>
            <a:pPr indent="0" algn="l" fontAlgn="auto">
              <a:spcAft>
                <a:spcPts val="600"/>
              </a:spcAft>
            </a:pPr>
            <a:r>
              <a:rPr lang="en-US" altLang="zh-CN" sz="1600">
                <a:latin typeface="Arial" panose="020B0604020202020204" pitchFamily="34" charset="0"/>
                <a:ea typeface="微软雅黑" panose="020B0503020204020204" pitchFamily="34" charset="-122"/>
                <a:sym typeface="+mn-ea"/>
              </a:rPr>
              <a:t> </a:t>
            </a:r>
            <a:r>
              <a:rPr lang="zh-CN" altLang="en-US" sz="1600">
                <a:latin typeface="Arial" panose="020B0604020202020204" pitchFamily="34" charset="0"/>
                <a:ea typeface="微软雅黑" panose="020B0503020204020204" pitchFamily="34" charset="-122"/>
                <a:sym typeface="+mn-ea"/>
              </a:rPr>
              <a:t>负责对硬件和软件进行系统联调。</a:t>
            </a:r>
            <a:endParaRPr lang="zh-CN" altLang="en-US" sz="1600">
              <a:latin typeface="Arial" panose="020B0604020202020204" pitchFamily="34" charset="0"/>
              <a:ea typeface="微软雅黑" panose="020B0503020204020204" pitchFamily="34" charset="-122"/>
            </a:endParaRPr>
          </a:p>
          <a:p>
            <a:pPr indent="0" algn="l" fontAlgn="auto">
              <a:spcAft>
                <a:spcPts val="600"/>
              </a:spcAft>
            </a:pPr>
            <a:r>
              <a:rPr lang="en-US" altLang="zh-CN" sz="1600">
                <a:latin typeface="Arial" panose="020B0604020202020204" pitchFamily="34" charset="0"/>
                <a:ea typeface="微软雅黑" panose="020B0503020204020204" pitchFamily="34" charset="-122"/>
              </a:rPr>
              <a:t> </a:t>
            </a:r>
            <a:r>
              <a:rPr lang="zh-CN" altLang="en-US" sz="1600">
                <a:latin typeface="Arial" panose="020B0604020202020204" pitchFamily="34" charset="0"/>
                <a:ea typeface="微软雅黑" panose="020B0503020204020204" pitchFamily="34" charset="-122"/>
              </a:rPr>
              <a:t>搭建测试平台和环境，对系统进行验证和调试。</a:t>
            </a:r>
            <a:endParaRPr lang="zh-CN" altLang="en-US" sz="1600">
              <a:latin typeface="Arial" panose="020B0604020202020204" pitchFamily="34" charset="0"/>
              <a:ea typeface="微软雅黑" panose="020B0503020204020204" pitchFamily="34" charset="-122"/>
            </a:endParaRPr>
          </a:p>
          <a:p>
            <a:pPr indent="0" algn="l" fontAlgn="auto">
              <a:spcAft>
                <a:spcPts val="600"/>
              </a:spcAft>
            </a:pPr>
            <a:r>
              <a:rPr lang="en-US" altLang="zh-CN" sz="1600">
                <a:latin typeface="Arial" panose="020B0604020202020204" pitchFamily="34" charset="0"/>
                <a:ea typeface="微软雅黑" panose="020B0503020204020204" pitchFamily="34" charset="-122"/>
              </a:rPr>
              <a:t> </a:t>
            </a:r>
            <a:endParaRPr lang="zh-CN" altLang="en-US" sz="1600">
              <a:latin typeface="Arial" panose="020B0604020202020204" pitchFamily="34" charset="0"/>
              <a:ea typeface="微软雅黑" panose="020B0503020204020204" pitchFamily="34" charset="-122"/>
            </a:endParaRPr>
          </a:p>
        </p:txBody>
      </p:sp>
      <p:sp>
        <p:nvSpPr>
          <p:cNvPr id="4" name="文本框 3"/>
          <p:cNvSpPr txBox="1"/>
          <p:nvPr/>
        </p:nvSpPr>
        <p:spPr>
          <a:xfrm>
            <a:off x="1183005" y="1693545"/>
            <a:ext cx="4848225" cy="2146935"/>
          </a:xfrm>
          <a:prstGeom prst="rect">
            <a:avLst/>
          </a:prstGeom>
          <a:ln w="19050">
            <a:solidFill>
              <a:schemeClr val="tx2"/>
            </a:solidFill>
          </a:ln>
        </p:spPr>
        <p:txBody>
          <a:bodyPr>
            <a:noAutofit/>
            <a:extLst>
              <a:ext uri="{4A0BC546-FE56-4ADE-93B0-CB8AF2F6F144}">
                <wpsdc:textFrameExt xmlns:wpsdc="http://www.wps.cn/officeDocument/2022/drawingmlCustomData" type="text"/>
              </a:ext>
            </a:extLst>
          </a:bodyPr>
          <a:p>
            <a:pPr marL="107950" indent="0" algn="l" fontAlgn="auto">
              <a:spcBef>
                <a:spcPts val="1200"/>
              </a:spcBef>
              <a:spcAft>
                <a:spcPts val="3000"/>
              </a:spcAft>
            </a:pPr>
            <a:r>
              <a:rPr lang="zh-CN" altLang="en-US">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mn-ea"/>
              </a:rPr>
              <a:t>上位机编程</a:t>
            </a:r>
            <a:r>
              <a:rPr lang="en-US" altLang="zh-CN">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mn-ea"/>
              </a:rPr>
              <a:t>---</a:t>
            </a:r>
            <a:r>
              <a:rPr lang="zh-CN" altLang="en-US">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mn-ea"/>
              </a:rPr>
              <a:t>吴永浩：</a:t>
            </a:r>
            <a:endParaRPr lang="zh-CN" altLang="en-US" sz="1600">
              <a:effectLst/>
              <a:latin typeface="Arial" panose="020B0604020202020204" pitchFamily="34" charset="0"/>
              <a:ea typeface="微软雅黑" panose="020B0503020204020204" pitchFamily="34" charset="-122"/>
              <a:sym typeface="+mn-ea"/>
            </a:endParaRPr>
          </a:p>
          <a:p>
            <a:pPr marL="107950" indent="0" algn="l" fontAlgn="auto">
              <a:spcAft>
                <a:spcPts val="600"/>
              </a:spcAft>
            </a:pPr>
            <a:r>
              <a:rPr lang="zh-CN" altLang="en-US" sz="1600">
                <a:effectLst/>
                <a:latin typeface="Arial" panose="020B0604020202020204" pitchFamily="34" charset="0"/>
                <a:ea typeface="微软雅黑" panose="020B0503020204020204" pitchFamily="34" charset="-122"/>
                <a:sym typeface="+mn-ea"/>
              </a:rPr>
              <a:t>负责整体系统设计和架构规划。</a:t>
            </a:r>
            <a:endParaRPr lang="zh-CN" altLang="en-US" sz="1600">
              <a:effectLst/>
              <a:latin typeface="Arial" panose="020B0604020202020204" pitchFamily="34" charset="0"/>
              <a:ea typeface="微软雅黑" panose="020B0503020204020204" pitchFamily="34" charset="-122"/>
              <a:sym typeface="+mn-ea"/>
            </a:endParaRPr>
          </a:p>
          <a:p>
            <a:pPr marL="107950" indent="0" algn="l" fontAlgn="auto">
              <a:spcAft>
                <a:spcPts val="600"/>
              </a:spcAft>
            </a:pPr>
            <a:r>
              <a:rPr lang="zh-CN" altLang="en-US" sz="1600">
                <a:effectLst/>
                <a:latin typeface="Arial" panose="020B0604020202020204" pitchFamily="34" charset="0"/>
                <a:ea typeface="微软雅黑" panose="020B0503020204020204" pitchFamily="34" charset="-122"/>
                <a:sym typeface="+mn-ea"/>
              </a:rPr>
              <a:t>设计和实现蓝牙模块的集成。</a:t>
            </a:r>
            <a:endParaRPr lang="zh-CN" altLang="en-US" sz="1600">
              <a:effectLst/>
              <a:latin typeface="Arial" panose="020B0604020202020204" pitchFamily="34" charset="0"/>
              <a:ea typeface="微软雅黑" panose="020B0503020204020204" pitchFamily="34" charset="-122"/>
              <a:sym typeface="+mn-ea"/>
            </a:endParaRPr>
          </a:p>
          <a:p>
            <a:pPr marL="107950" indent="0" algn="l" fontAlgn="auto">
              <a:spcAft>
                <a:spcPts val="600"/>
              </a:spcAft>
            </a:pPr>
            <a:r>
              <a:rPr lang="zh-CN" altLang="en-US" sz="1600">
                <a:effectLst/>
                <a:latin typeface="Arial" panose="020B0604020202020204" pitchFamily="34" charset="0"/>
                <a:ea typeface="微软雅黑" panose="020B0503020204020204" pitchFamily="34" charset="-122"/>
                <a:sym typeface="+mn-ea"/>
              </a:rPr>
              <a:t>完成电脑端键鼠输入</a:t>
            </a:r>
            <a:r>
              <a:rPr lang="zh-CN" altLang="en-US" sz="1600">
                <a:effectLst/>
                <a:latin typeface="Arial" panose="020B0604020202020204" pitchFamily="34" charset="0"/>
                <a:ea typeface="微软雅黑" panose="020B0503020204020204" pitchFamily="34" charset="-122"/>
                <a:sym typeface="+mn-ea"/>
              </a:rPr>
              <a:t>信号处理</a:t>
            </a:r>
            <a:r>
              <a:rPr lang="zh-CN" altLang="en-US" sz="1600">
                <a:effectLst/>
                <a:latin typeface="Arial" panose="020B0604020202020204" pitchFamily="34" charset="0"/>
                <a:ea typeface="微软雅黑" panose="020B0503020204020204" pitchFamily="34" charset="-122"/>
                <a:sym typeface="+mn-ea"/>
              </a:rPr>
              <a:t>的设计。</a:t>
            </a:r>
            <a:endParaRPr lang="zh-CN" altLang="en-US" sz="1600">
              <a:effectLst/>
              <a:latin typeface="Arial" panose="020B0604020202020204" pitchFamily="34" charset="0"/>
              <a:ea typeface="微软雅黑" panose="020B0503020204020204" pitchFamily="34" charset="-122"/>
              <a:sym typeface="+mn-ea"/>
            </a:endParaRPr>
          </a:p>
        </p:txBody>
      </p:sp>
      <p:sp>
        <p:nvSpPr>
          <p:cNvPr id="10" name="文本框 9"/>
          <p:cNvSpPr txBox="1"/>
          <p:nvPr/>
        </p:nvSpPr>
        <p:spPr>
          <a:xfrm>
            <a:off x="1183005" y="4078605"/>
            <a:ext cx="4848225" cy="2418715"/>
          </a:xfrm>
          <a:prstGeom prst="rect">
            <a:avLst/>
          </a:prstGeom>
          <a:ln w="19050">
            <a:solidFill>
              <a:schemeClr val="tx2"/>
            </a:solidFill>
          </a:ln>
        </p:spPr>
        <p:txBody>
          <a:bodyPr>
            <a:noAutofit/>
            <a:extLst>
              <a:ext uri="{4A0BC546-FE56-4ADE-93B0-CB8AF2F6F144}">
                <wpsdc:textFrameExt xmlns:wpsdc="http://www.wps.cn/officeDocument/2022/drawingmlCustomData" type="text"/>
              </a:ext>
            </a:extLst>
          </a:bodyPr>
          <a:p>
            <a:pPr indent="0" algn="l" fontAlgn="auto">
              <a:spcBef>
                <a:spcPts val="1200"/>
              </a:spcBef>
              <a:spcAft>
                <a:spcPts val="1200"/>
              </a:spcAft>
            </a:pPr>
            <a:r>
              <a:rPr lang="en-US" altLang="zh-CN" sz="1800">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   </a:t>
            </a:r>
            <a:r>
              <a:rPr lang="zh-CN" altLang="en-US" sz="1800">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FPGA编程</a:t>
            </a:r>
            <a:r>
              <a:rPr lang="en-US" altLang="zh-CN" sz="1800">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a:t>
            </a:r>
            <a:r>
              <a:rPr lang="zh-CN" altLang="en-US" sz="1800">
                <a:effectLst>
                  <a:outerShdw blurRad="38100" dist="38100" dir="2700000" algn="tl">
                    <a:srgbClr val="000000">
                      <a:alpha val="43137"/>
                    </a:srgbClr>
                  </a:outerShdw>
                </a:effectLst>
                <a:latin typeface="Arial" panose="020B0604020202020204" pitchFamily="34" charset="0"/>
                <a:ea typeface="微软雅黑" panose="020B0503020204020204" pitchFamily="34" charset="-122"/>
              </a:rPr>
              <a:t>李鑫瑞：</a:t>
            </a:r>
            <a:endParaRPr lang="zh-CN" altLang="en-US" sz="1800">
              <a:effectLst>
                <a:outerShdw blurRad="38100" dist="38100" dir="2700000" algn="tl">
                  <a:srgbClr val="000000">
                    <a:alpha val="43137"/>
                  </a:srgbClr>
                </a:outerShdw>
              </a:effectLst>
              <a:latin typeface="Arial" panose="020B0604020202020204" pitchFamily="34" charset="0"/>
              <a:ea typeface="微软雅黑" panose="020B0503020204020204" pitchFamily="34" charset="-122"/>
            </a:endParaRPr>
          </a:p>
          <a:p>
            <a:pPr indent="0" algn="l" fontAlgn="auto">
              <a:spcAft>
                <a:spcPts val="600"/>
              </a:spcAft>
            </a:pPr>
            <a:r>
              <a:rPr lang="en-US" altLang="zh-CN" sz="1600">
                <a:effectLst/>
                <a:latin typeface="Arial" panose="020B0604020202020204" pitchFamily="34" charset="0"/>
                <a:ea typeface="微软雅黑" panose="020B0503020204020204" pitchFamily="34" charset="-122"/>
              </a:rPr>
              <a:t>   </a:t>
            </a:r>
            <a:r>
              <a:rPr lang="zh-CN" altLang="en-US" sz="1600">
                <a:effectLst/>
                <a:latin typeface="Arial" panose="020B0604020202020204" pitchFamily="34" charset="0"/>
                <a:ea typeface="微软雅黑" panose="020B0503020204020204" pitchFamily="34" charset="-122"/>
              </a:rPr>
              <a:t>负责触控板信号的输入处理。</a:t>
            </a:r>
            <a:endParaRPr lang="zh-CN" altLang="en-US" sz="1600">
              <a:effectLst/>
              <a:latin typeface="Arial" panose="020B0604020202020204" pitchFamily="34" charset="0"/>
              <a:ea typeface="微软雅黑" panose="020B0503020204020204" pitchFamily="34" charset="-122"/>
            </a:endParaRPr>
          </a:p>
          <a:p>
            <a:pPr indent="0" algn="l" fontAlgn="auto">
              <a:spcAft>
                <a:spcPts val="600"/>
              </a:spcAft>
            </a:pPr>
            <a:r>
              <a:rPr lang="en-US" altLang="zh-CN" sz="1600">
                <a:effectLst/>
                <a:latin typeface="Arial" panose="020B0604020202020204" pitchFamily="34" charset="0"/>
                <a:ea typeface="微软雅黑" panose="020B0503020204020204" pitchFamily="34" charset="-122"/>
              </a:rPr>
              <a:t>   </a:t>
            </a:r>
            <a:r>
              <a:rPr lang="zh-CN" altLang="en-US" sz="1600">
                <a:effectLst/>
                <a:latin typeface="Arial" panose="020B0604020202020204" pitchFamily="34" charset="0"/>
                <a:ea typeface="微软雅黑" panose="020B0503020204020204" pitchFamily="34" charset="-122"/>
              </a:rPr>
              <a:t>负责触控板性能的升级。</a:t>
            </a:r>
            <a:endParaRPr lang="zh-CN" altLang="en-US" sz="1600">
              <a:effectLst/>
              <a:latin typeface="Arial" panose="020B0604020202020204" pitchFamily="34" charset="0"/>
              <a:ea typeface="微软雅黑" panose="020B0503020204020204" pitchFamily="34" charset="-122"/>
            </a:endParaRPr>
          </a:p>
          <a:p>
            <a:pPr indent="0" algn="l" fontAlgn="auto">
              <a:spcAft>
                <a:spcPts val="600"/>
              </a:spcAft>
            </a:pPr>
            <a:r>
              <a:rPr lang="en-US" altLang="zh-CN" sz="1600">
                <a:latin typeface="Arial" panose="020B0604020202020204" pitchFamily="34" charset="0"/>
                <a:ea typeface="微软雅黑" panose="020B0503020204020204" pitchFamily="34" charset="-122"/>
                <a:sym typeface="+mn-ea"/>
              </a:rPr>
              <a:t>   </a:t>
            </a:r>
            <a:r>
              <a:rPr lang="zh-CN" altLang="en-US" sz="1600">
                <a:latin typeface="Arial" panose="020B0604020202020204" pitchFamily="34" charset="0"/>
                <a:ea typeface="微软雅黑" panose="020B0503020204020204" pitchFamily="34" charset="-122"/>
                <a:sym typeface="+mn-ea"/>
              </a:rPr>
              <a:t>搭建测试平台和环境，对系统进行验证和调试。</a:t>
            </a:r>
            <a:endParaRPr lang="zh-CN" altLang="en-US" sz="1600">
              <a:effectLst/>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2070"/>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02</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487"/>
            <a:ext cx="2629731" cy="58356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sym typeface="+mn-ea"/>
              </a:rPr>
              <a:t>总结</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6096000" y="1888490"/>
            <a:ext cx="5255260" cy="5161280"/>
          </a:xfrm>
          <a:prstGeom prst="rect">
            <a:avLst/>
          </a:prstGeom>
          <a:noFill/>
        </p:spPr>
        <p:txBody>
          <a:bodyPr wrap="square" rtlCol="0">
            <a:noAutofit/>
          </a:bodyPr>
          <a:p>
            <a:pPr indent="0" fontAlgn="auto">
              <a:lnSpc>
                <a:spcPct val="150000"/>
              </a:lnSpc>
              <a:spcAft>
                <a:spcPts val="600"/>
              </a:spcAft>
            </a:pPr>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通过本次硬件课程设计，我们成功设计并实现了一款基于触控感应技术的键盘与鼠标二合一设备。</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在项目的实施过程中，我们面临了硬件选型、电路设计、软件开发等一系列挑战。团队成员通过密切合作，分工明确，各自在硬件编程、FPGA逻辑设计、上位机程序开发等方面发挥了关键作用。</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展望未来，我们计划进一步优化设备的蓝牙连接稳定性和触控精度，以满足更广泛的用户需求和应用场景。最后，我们要感谢我们的指导教师吴建新老师和所有团队成员的辛勤工作和宝贵建议。</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1"/>
          <a:stretch>
            <a:fillRect/>
          </a:stretch>
        </p:blipFill>
        <p:spPr>
          <a:xfrm>
            <a:off x="433705" y="1974850"/>
            <a:ext cx="5168265" cy="34353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wipe(left)">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wipe(left)">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
                                            <p:txEl>
                                              <p:pRg st="2" end="2"/>
                                            </p:txEl>
                                          </p:spTgt>
                                        </p:tgtEl>
                                        <p:attrNameLst>
                                          <p:attrName>style.visibility</p:attrName>
                                        </p:attrNameLst>
                                      </p:cBhvr>
                                      <p:to>
                                        <p:strVal val="visible"/>
                                      </p:to>
                                    </p:set>
                                    <p:animEffect transition="in" filter="wipe(left)">
                                      <p:cBhvr>
                                        <p:cTn id="3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7620" y="-15240"/>
            <a:ext cx="12176760" cy="6888480"/>
          </a:xfrm>
          <a:prstGeom prst="rect">
            <a:avLst/>
          </a:prstGeom>
        </p:spPr>
      </p:pic>
      <p:sp>
        <p:nvSpPr>
          <p:cNvPr id="7" name="矩形 6"/>
          <p:cNvSpPr/>
          <p:nvPr/>
        </p:nvSpPr>
        <p:spPr>
          <a:xfrm>
            <a:off x="6096000" y="1877060"/>
            <a:ext cx="3175000" cy="7942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11069" y="1954748"/>
            <a:ext cx="2629731" cy="645160"/>
          </a:xfrm>
          <a:prstGeom prst="rect">
            <a:avLst/>
          </a:prstGeom>
          <a:noFill/>
        </p:spPr>
        <p:txBody>
          <a:bodyPr wrap="square" rtlCol="0">
            <a:spAutoFit/>
          </a:bodyPr>
          <a:lstStyle/>
          <a:p>
            <a:r>
              <a:rPr lang="en-US" altLang="zh-CN" sz="3600" dirty="0">
                <a:solidFill>
                  <a:schemeClr val="lt1"/>
                </a:solidFill>
                <a:latin typeface="Bauhaus 93" panose="04030905020B02020C02" pitchFamily="82" charset="0"/>
              </a:rPr>
              <a:t>END</a:t>
            </a:r>
            <a:endParaRPr lang="en-US" altLang="zh-CN" sz="3600" dirty="0">
              <a:solidFill>
                <a:schemeClr val="lt1"/>
              </a:solidFill>
              <a:latin typeface="Bauhaus 93" panose="04030905020B02020C02" pitchFamily="82" charset="0"/>
            </a:endParaRPr>
          </a:p>
        </p:txBody>
      </p:sp>
      <p:sp>
        <p:nvSpPr>
          <p:cNvPr id="9" name="矩形 8"/>
          <p:cNvSpPr/>
          <p:nvPr/>
        </p:nvSpPr>
        <p:spPr>
          <a:xfrm>
            <a:off x="6096000" y="2667000"/>
            <a:ext cx="5256213" cy="11811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311069" y="2681188"/>
            <a:ext cx="4877631" cy="645160"/>
          </a:xfrm>
          <a:prstGeom prst="rect">
            <a:avLst/>
          </a:prstGeom>
          <a:noFill/>
        </p:spPr>
        <p:txBody>
          <a:bodyPr wrap="square" rtlCol="0">
            <a:spAutoFit/>
          </a:bodyPr>
          <a:lstStyle/>
          <a:p>
            <a:pPr>
              <a:lnSpc>
                <a:spcPct val="150000"/>
              </a:lnSpc>
            </a:pPr>
            <a:r>
              <a:rPr lang="zh-CN" sz="2400" b="1" dirty="0" smtClean="0">
                <a:solidFill>
                  <a:schemeClr val="bg1"/>
                </a:solidFill>
                <a:latin typeface="微软雅黑" panose="020B0503020204020204" pitchFamily="34" charset="-122"/>
                <a:ea typeface="微软雅黑" panose="020B0503020204020204" pitchFamily="34" charset="-122"/>
              </a:rPr>
              <a:t>感谢聆听！</a:t>
            </a:r>
            <a:endParaRPr lang="zh-CN" sz="24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2000">
        <p:fade/>
      </p:transition>
    </mc:Choice>
    <mc:Fallback>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iterate type="lt">
                                    <p:tmPct val="0"/>
                                  </p:iterate>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wipe(left)">
                                      <p:cBhvr>
                                        <p:cTn id="19" dur="500"/>
                                        <p:tgtEl>
                                          <p:spTgt spid="10">
                                            <p:txEl>
                                              <p:pRg st="0" end="0"/>
                                            </p:txEl>
                                          </p:spTgt>
                                        </p:tgtEl>
                                      </p:cBhvr>
                                    </p:animEffect>
                                  </p:childTnLst>
                                </p:cTn>
                              </p:par>
                            </p:childTnLst>
                          </p:cTn>
                        </p:par>
                        <p:par>
                          <p:cTn id="20" fill="hold">
                            <p:stCondLst>
                              <p:cond delay="1500"/>
                            </p:stCondLst>
                            <p:childTnLst>
                              <p:par>
                                <p:cTn id="21" presetID="16" presetClass="emph" presetSubtype="0" fill="hold" grpId="0" nodeType="afterEffect">
                                  <p:stCondLst>
                                    <p:cond delay="0"/>
                                  </p:stCondLst>
                                  <p:iterate type="lt">
                                    <p:tmPct val="4000"/>
                                  </p:iterate>
                                  <p:childTnLst>
                                    <p:set>
                                      <p:cBhvr override="childStyle">
                                        <p:cTn id="22" dur="500" fill="hold"/>
                                        <p:tgtEl>
                                          <p:spTgt spid="8"/>
                                        </p:tgtEl>
                                        <p:attrNameLst>
                                          <p:attrName>style.color</p:attrName>
                                        </p:attrNameLst>
                                      </p:cBhvr>
                                      <p:to>
                                        <p:clrVal>
                                          <a:srgbClr val="BFBFBF"/>
                                        </p:clrVal>
                                      </p:to>
                                    </p:set>
                                    <p:set>
                                      <p:cBhvr>
                                        <p:cTn id="23" dur="500" fill="hold"/>
                                        <p:tgtEl>
                                          <p:spTgt spid="8"/>
                                        </p:tgtEl>
                                        <p:attrNameLst>
                                          <p:attrName>fillcolor</p:attrName>
                                        </p:attrNameLst>
                                      </p:cBhvr>
                                      <p:to>
                                        <p:clrVal>
                                          <a:srgbClr val="BFBFBF"/>
                                        </p:clrVal>
                                      </p:to>
                                    </p:set>
                                    <p:set>
                                      <p:cBhvr>
                                        <p:cTn id="24" dur="500" fill="hold"/>
                                        <p:tgtEl>
                                          <p:spTgt spid="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p:bldP spid="9" grpId="0" bldLvl="0" animBg="1"/>
      <p:bldP spid="10"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7620" y="-15240"/>
            <a:ext cx="12176760" cy="6888480"/>
          </a:xfrm>
          <a:prstGeom prst="rect">
            <a:avLst/>
          </a:prstGeom>
        </p:spPr>
      </p:pic>
      <p:sp>
        <p:nvSpPr>
          <p:cNvPr id="7" name="矩形 6"/>
          <p:cNvSpPr/>
          <p:nvPr/>
        </p:nvSpPr>
        <p:spPr>
          <a:xfrm>
            <a:off x="6096000" y="1877060"/>
            <a:ext cx="3175000" cy="7942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11069" y="1954748"/>
            <a:ext cx="2629731" cy="646331"/>
          </a:xfrm>
          <a:prstGeom prst="rect">
            <a:avLst/>
          </a:prstGeom>
          <a:noFill/>
        </p:spPr>
        <p:txBody>
          <a:bodyPr wrap="square" rtlCol="0">
            <a:spAutoFit/>
          </a:bodyPr>
          <a:lstStyle/>
          <a:p>
            <a:r>
              <a:rPr lang="en-US" altLang="zh-CN" sz="3600" dirty="0">
                <a:solidFill>
                  <a:schemeClr val="lt1"/>
                </a:solidFill>
                <a:latin typeface="Bauhaus 93" panose="04030905020B02020C02" pitchFamily="82" charset="0"/>
              </a:rPr>
              <a:t>PART 1</a:t>
            </a:r>
            <a:endParaRPr lang="en-US" altLang="zh-CN" sz="3600" dirty="0">
              <a:solidFill>
                <a:schemeClr val="lt1"/>
              </a:solidFill>
              <a:latin typeface="Bauhaus 93" panose="04030905020B02020C02" pitchFamily="82" charset="0"/>
            </a:endParaRPr>
          </a:p>
        </p:txBody>
      </p:sp>
      <p:sp>
        <p:nvSpPr>
          <p:cNvPr id="9" name="矩形 8"/>
          <p:cNvSpPr/>
          <p:nvPr/>
        </p:nvSpPr>
        <p:spPr>
          <a:xfrm>
            <a:off x="6096000" y="2667000"/>
            <a:ext cx="5256213" cy="11811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311069" y="2681188"/>
            <a:ext cx="4877631" cy="645160"/>
          </a:xfrm>
          <a:prstGeom prst="rect">
            <a:avLst/>
          </a:prstGeom>
          <a:noFill/>
        </p:spPr>
        <p:txBody>
          <a:bodyPr wrap="square" rtlCol="0">
            <a:spAutoFit/>
          </a:bodyPr>
          <a:lstStyle/>
          <a:p>
            <a:pPr>
              <a:lnSpc>
                <a:spcPct val="150000"/>
              </a:lnSpc>
            </a:pPr>
            <a:r>
              <a:rPr lang="zh-CN" sz="2400" b="1" dirty="0" smtClean="0">
                <a:solidFill>
                  <a:schemeClr val="bg1"/>
                </a:solidFill>
                <a:latin typeface="微软雅黑" panose="020B0503020204020204" pitchFamily="34" charset="-122"/>
                <a:ea typeface="微软雅黑" panose="020B0503020204020204" pitchFamily="34" charset="-122"/>
              </a:rPr>
              <a:t>项目概述</a:t>
            </a:r>
            <a:endParaRPr lang="zh-CN" sz="24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2000">
        <p:fade/>
      </p:transition>
    </mc:Choice>
    <mc:Fallback>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iterate type="lt">
                                    <p:tmPct val="0"/>
                                  </p:iterate>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wipe(left)">
                                      <p:cBhvr>
                                        <p:cTn id="19" dur="500"/>
                                        <p:tgtEl>
                                          <p:spTgt spid="10">
                                            <p:txEl>
                                              <p:pRg st="0" end="0"/>
                                            </p:txEl>
                                          </p:spTgt>
                                        </p:tgtEl>
                                      </p:cBhvr>
                                    </p:animEffect>
                                  </p:childTnLst>
                                </p:cTn>
                              </p:par>
                            </p:childTnLst>
                          </p:cTn>
                        </p:par>
                        <p:par>
                          <p:cTn id="20" fill="hold">
                            <p:stCondLst>
                              <p:cond delay="1500"/>
                            </p:stCondLst>
                            <p:childTnLst>
                              <p:par>
                                <p:cTn id="21" presetID="16" presetClass="emph" presetSubtype="0" fill="hold" grpId="0" nodeType="afterEffect">
                                  <p:stCondLst>
                                    <p:cond delay="0"/>
                                  </p:stCondLst>
                                  <p:iterate type="lt">
                                    <p:tmPct val="4000"/>
                                  </p:iterate>
                                  <p:childTnLst>
                                    <p:set>
                                      <p:cBhvr override="childStyle">
                                        <p:cTn id="22" dur="500" fill="hold"/>
                                        <p:tgtEl>
                                          <p:spTgt spid="8"/>
                                        </p:tgtEl>
                                        <p:attrNameLst>
                                          <p:attrName>style.color</p:attrName>
                                        </p:attrNameLst>
                                      </p:cBhvr>
                                      <p:to>
                                        <p:clrVal>
                                          <a:srgbClr val="BFBFBF"/>
                                        </p:clrVal>
                                      </p:to>
                                    </p:set>
                                    <p:set>
                                      <p:cBhvr>
                                        <p:cTn id="23" dur="500" fill="hold"/>
                                        <p:tgtEl>
                                          <p:spTgt spid="8"/>
                                        </p:tgtEl>
                                        <p:attrNameLst>
                                          <p:attrName>fillcolor</p:attrName>
                                        </p:attrNameLst>
                                      </p:cBhvr>
                                      <p:to>
                                        <p:clrVal>
                                          <a:srgbClr val="BFBFBF"/>
                                        </p:clrVal>
                                      </p:to>
                                    </p:set>
                                    <p:set>
                                      <p:cBhvr>
                                        <p:cTn id="24" dur="500" fill="hold"/>
                                        <p:tgtEl>
                                          <p:spTgt spid="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animBg="1"/>
      <p:bldP spid="10"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3439"/>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01</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487"/>
            <a:ext cx="2629731" cy="583565"/>
          </a:xfrm>
          <a:prstGeom prst="rect">
            <a:avLst/>
          </a:prstGeom>
          <a:noFill/>
        </p:spPr>
        <p:txBody>
          <a:bodyPr wrap="square" rtlCol="0">
            <a:spAutoFit/>
          </a:bodyPr>
          <a:lstStyle/>
          <a:p>
            <a:r>
              <a:rPr lang="zh-CN" sz="3200" b="1" dirty="0" smtClean="0">
                <a:latin typeface="微软雅黑" panose="020B0503020204020204" pitchFamily="34" charset="-122"/>
                <a:ea typeface="微软雅黑" panose="020B0503020204020204" pitchFamily="34" charset="-122"/>
                <a:sym typeface="+mn-ea"/>
              </a:rPr>
              <a:t>项目概述</a:t>
            </a:r>
            <a:endParaRPr lang="zh-CN" altLang="en-US" sz="3200" b="1" dirty="0" smtClean="0">
              <a:latin typeface="微软雅黑" panose="020B0503020204020204" pitchFamily="34" charset="-122"/>
              <a:ea typeface="微软雅黑" panose="020B0503020204020204" pitchFamily="34" charset="-122"/>
              <a:sym typeface="+mn-ea"/>
            </a:endParaRPr>
          </a:p>
        </p:txBody>
      </p:sp>
      <p:sp>
        <p:nvSpPr>
          <p:cNvPr id="11" name="文本框 10"/>
          <p:cNvSpPr txBox="1"/>
          <p:nvPr/>
        </p:nvSpPr>
        <p:spPr>
          <a:xfrm>
            <a:off x="5111750" y="1957705"/>
            <a:ext cx="6164580" cy="4035425"/>
          </a:xfrm>
          <a:prstGeom prst="rect">
            <a:avLst/>
          </a:prstGeom>
          <a:noFill/>
        </p:spPr>
        <p:txBody>
          <a:bodyPr wrap="square" rtlCol="0">
            <a:noAutofit/>
          </a:bodyPr>
          <a:lstStyle/>
          <a:p>
            <a:pPr>
              <a:lnSpc>
                <a:spcPct val="150000"/>
              </a:lnSpc>
            </a:pP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rPr>
              <a:t>在现代社会中，触控技术已经广泛应用于各种电子设备中，如智能手机、平板电脑和触控笔记本等。然而，传统的物理键盘和鼠标在便携性和交互体验上存在一定的局限性。我们提出一个创新的设计——基于Xilinx FPGA的触控感应键鼠，通过检测微小的电容变化，将其转换为电信号，实现纸质按键的触控感应。此设计不仅可以用作无线游戏手柄，实现对游戏的操控，增强用户的互动体验，还可以切换为无线鼠标模式。</a:t>
            </a:r>
            <a:endPar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 name="图片 1" descr="IMG_256"/>
          <p:cNvPicPr>
            <a:picLocks noChangeAspect="1"/>
          </p:cNvPicPr>
          <p:nvPr/>
        </p:nvPicPr>
        <p:blipFill>
          <a:blip r:embed="rId1"/>
          <a:stretch>
            <a:fillRect/>
          </a:stretch>
        </p:blipFill>
        <p:spPr>
          <a:xfrm>
            <a:off x="311150" y="1957705"/>
            <a:ext cx="4800600" cy="350139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1">
                                            <p:txEl>
                                              <p:pRg st="0" end="0"/>
                                            </p:txEl>
                                          </p:spTgt>
                                        </p:tgtEl>
                                        <p:attrNameLst>
                                          <p:attrName>style.visibility</p:attrName>
                                        </p:attrNameLst>
                                      </p:cBhvr>
                                      <p:to>
                                        <p:strVal val="visible"/>
                                      </p:to>
                                    </p:set>
                                    <p:animEffect transition="in" filter="wipe(left)">
                                      <p:cBhvr>
                                        <p:cTn id="22"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1"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7620" y="-15240"/>
            <a:ext cx="12176760" cy="6888480"/>
          </a:xfrm>
          <a:prstGeom prst="rect">
            <a:avLst/>
          </a:prstGeom>
        </p:spPr>
      </p:pic>
      <p:sp>
        <p:nvSpPr>
          <p:cNvPr id="7" name="矩形 6"/>
          <p:cNvSpPr/>
          <p:nvPr/>
        </p:nvSpPr>
        <p:spPr>
          <a:xfrm>
            <a:off x="6096000" y="1877060"/>
            <a:ext cx="3175000" cy="7942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11069" y="1954748"/>
            <a:ext cx="2629731" cy="645160"/>
          </a:xfrm>
          <a:prstGeom prst="rect">
            <a:avLst/>
          </a:prstGeom>
          <a:noFill/>
        </p:spPr>
        <p:txBody>
          <a:bodyPr wrap="square" rtlCol="0">
            <a:spAutoFit/>
          </a:bodyPr>
          <a:lstStyle/>
          <a:p>
            <a:r>
              <a:rPr lang="en-US" altLang="zh-CN" sz="3600" dirty="0">
                <a:solidFill>
                  <a:schemeClr val="lt1"/>
                </a:solidFill>
                <a:latin typeface="Bauhaus 93" panose="04030905020B02020C02" pitchFamily="82" charset="0"/>
              </a:rPr>
              <a:t>PART 2</a:t>
            </a:r>
            <a:endParaRPr lang="en-US" altLang="zh-CN" sz="3600" dirty="0">
              <a:solidFill>
                <a:schemeClr val="lt1"/>
              </a:solidFill>
              <a:latin typeface="Bauhaus 93" panose="04030905020B02020C02" pitchFamily="82" charset="0"/>
            </a:endParaRPr>
          </a:p>
        </p:txBody>
      </p:sp>
      <p:sp>
        <p:nvSpPr>
          <p:cNvPr id="9" name="矩形 8"/>
          <p:cNvSpPr/>
          <p:nvPr/>
        </p:nvSpPr>
        <p:spPr>
          <a:xfrm>
            <a:off x="6096000" y="2667000"/>
            <a:ext cx="5256213" cy="11811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311069" y="2681188"/>
            <a:ext cx="4877631" cy="645160"/>
          </a:xfrm>
          <a:prstGeom prst="rect">
            <a:avLst/>
          </a:prstGeom>
          <a:noFill/>
        </p:spPr>
        <p:txBody>
          <a:bodyPr wrap="square" rtlCol="0">
            <a:spAutoFit/>
          </a:bodyPr>
          <a:lstStyle/>
          <a:p>
            <a:pPr>
              <a:lnSpc>
                <a:spcPct val="150000"/>
              </a:lnSpc>
            </a:pPr>
            <a:r>
              <a:rPr lang="zh-CN" sz="2400" b="1" dirty="0" smtClean="0">
                <a:solidFill>
                  <a:schemeClr val="bg1"/>
                </a:solidFill>
                <a:latin typeface="微软雅黑" panose="020B0503020204020204" pitchFamily="34" charset="-122"/>
                <a:ea typeface="微软雅黑" panose="020B0503020204020204" pitchFamily="34" charset="-122"/>
              </a:rPr>
              <a:t>技术路线</a:t>
            </a:r>
            <a:endParaRPr lang="zh-CN" sz="24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2000">
        <p:fade/>
      </p:transition>
    </mc:Choice>
    <mc:Fallback>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iterate type="lt">
                                    <p:tmPct val="0"/>
                                  </p:iterate>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wipe(left)">
                                      <p:cBhvr>
                                        <p:cTn id="19" dur="500"/>
                                        <p:tgtEl>
                                          <p:spTgt spid="10">
                                            <p:txEl>
                                              <p:pRg st="0" end="0"/>
                                            </p:txEl>
                                          </p:spTgt>
                                        </p:tgtEl>
                                      </p:cBhvr>
                                    </p:animEffect>
                                  </p:childTnLst>
                                </p:cTn>
                              </p:par>
                            </p:childTnLst>
                          </p:cTn>
                        </p:par>
                        <p:par>
                          <p:cTn id="20" fill="hold">
                            <p:stCondLst>
                              <p:cond delay="1500"/>
                            </p:stCondLst>
                            <p:childTnLst>
                              <p:par>
                                <p:cTn id="21" presetID="16" presetClass="emph" presetSubtype="0" fill="hold" grpId="0" nodeType="afterEffect">
                                  <p:stCondLst>
                                    <p:cond delay="0"/>
                                  </p:stCondLst>
                                  <p:iterate type="lt">
                                    <p:tmPct val="4000"/>
                                  </p:iterate>
                                  <p:childTnLst>
                                    <p:set>
                                      <p:cBhvr override="childStyle">
                                        <p:cTn id="22" dur="500" fill="hold"/>
                                        <p:tgtEl>
                                          <p:spTgt spid="8"/>
                                        </p:tgtEl>
                                        <p:attrNameLst>
                                          <p:attrName>style.color</p:attrName>
                                        </p:attrNameLst>
                                      </p:cBhvr>
                                      <p:to>
                                        <p:clrVal>
                                          <a:srgbClr val="BFBFBF"/>
                                        </p:clrVal>
                                      </p:to>
                                    </p:set>
                                    <p:set>
                                      <p:cBhvr>
                                        <p:cTn id="23" dur="500" fill="hold"/>
                                        <p:tgtEl>
                                          <p:spTgt spid="8"/>
                                        </p:tgtEl>
                                        <p:attrNameLst>
                                          <p:attrName>fillcolor</p:attrName>
                                        </p:attrNameLst>
                                      </p:cBhvr>
                                      <p:to>
                                        <p:clrVal>
                                          <a:srgbClr val="BFBFBF"/>
                                        </p:clrVal>
                                      </p:to>
                                    </p:set>
                                    <p:set>
                                      <p:cBhvr>
                                        <p:cTn id="24" dur="500" fill="hold"/>
                                        <p:tgtEl>
                                          <p:spTgt spid="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p:bldP spid="9" grpId="0" bldLvl="0" animBg="1"/>
      <p:bldP spid="10"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2070"/>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02</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487"/>
            <a:ext cx="2629731" cy="58356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sym typeface="+mn-ea"/>
              </a:rPr>
              <a:t>技术路线</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485899" y="1249138"/>
            <a:ext cx="4610101" cy="333375"/>
          </a:xfrm>
          <a:prstGeom prst="rect">
            <a:avLst/>
          </a:prstGeom>
          <a:noFill/>
        </p:spPr>
        <p:txBody>
          <a:bodyPr wrap="square" rtlCol="0">
            <a:spAutoFit/>
          </a:bodyPr>
          <a:p>
            <a:pPr>
              <a:lnSpc>
                <a:spcPct val="150000"/>
              </a:lnSpc>
            </a:pPr>
            <a:r>
              <a:rPr lang="zh-CN" altLang="en-US" sz="1050" dirty="0" smtClean="0">
                <a:solidFill>
                  <a:schemeClr val="tx1">
                    <a:lumMod val="65000"/>
                    <a:lumOff val="35000"/>
                  </a:schemeClr>
                </a:solidFill>
                <a:latin typeface="微软雅黑" panose="020B0503020204020204" pitchFamily="34" charset="-122"/>
                <a:ea typeface="微软雅黑" panose="020B0503020204020204" pitchFamily="34" charset="-122"/>
              </a:rPr>
              <a:t>硬件清单</a:t>
            </a:r>
            <a:endParaRPr lang="zh-CN" altLang="en-US" sz="1050"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5436235" y="1582420"/>
            <a:ext cx="5982335" cy="5161280"/>
          </a:xfrm>
          <a:prstGeom prst="rect">
            <a:avLst/>
          </a:prstGeom>
          <a:noFill/>
        </p:spPr>
        <p:txBody>
          <a:bodyPr wrap="square" rtlCol="0">
            <a:noAutofit/>
          </a:bodyPr>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一、硬件清单</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1. 电容触控传感器</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一块TTP226 8路电容式触摸开关模块，及其连接电路</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2. FPGA控制平台设计</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使用Xilinx nexys4DDR开发板，进行电源和接口设计。</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编写FPGA逻辑程序，完成电容模块数据的处理。</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设计与蓝牙模块的数据交互，确保与蓝牙模块的通信稳定。</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rPr>
              <a:t>3</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蓝牙模块电路</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选择HC-08主从一体蓝牙模块。</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设计接口电路，实现与FPGA以及上位机（个人电脑）的无缝连接。</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1"/>
          <a:stretch>
            <a:fillRect/>
          </a:stretch>
        </p:blipFill>
        <p:spPr>
          <a:xfrm>
            <a:off x="584200" y="1816100"/>
            <a:ext cx="4627880" cy="3850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4">
                                            <p:txEl>
                                              <p:pRg st="0" end="0"/>
                                            </p:txEl>
                                          </p:spTgt>
                                        </p:tgtEl>
                                        <p:attrNameLst>
                                          <p:attrName>style.visibility</p:attrName>
                                        </p:attrNameLst>
                                      </p:cBhvr>
                                      <p:to>
                                        <p:strVal val="visible"/>
                                      </p:to>
                                    </p:set>
                                    <p:animEffect transition="in" filter="wipe(left)">
                                      <p:cBhvr>
                                        <p:cTn id="26" dur="500"/>
                                        <p:tgtEl>
                                          <p:spTgt spid="4">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wipe(left)">
                                      <p:cBhvr>
                                        <p:cTn id="31" dur="500"/>
                                        <p:tgtEl>
                                          <p:spTgt spid="4">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4">
                                            <p:txEl>
                                              <p:pRg st="2" end="2"/>
                                            </p:txEl>
                                          </p:spTgt>
                                        </p:tgtEl>
                                        <p:attrNameLst>
                                          <p:attrName>style.visibility</p:attrName>
                                        </p:attrNameLst>
                                      </p:cBhvr>
                                      <p:to>
                                        <p:strVal val="visible"/>
                                      </p:to>
                                    </p:set>
                                    <p:animEffect transition="in" filter="wipe(left)">
                                      <p:cBhvr>
                                        <p:cTn id="36" dur="500"/>
                                        <p:tgtEl>
                                          <p:spTgt spid="4">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4">
                                            <p:txEl>
                                              <p:pRg st="4" end="4"/>
                                            </p:txEl>
                                          </p:spTgt>
                                        </p:tgtEl>
                                        <p:attrNameLst>
                                          <p:attrName>style.visibility</p:attrName>
                                        </p:attrNameLst>
                                      </p:cBhvr>
                                      <p:to>
                                        <p:strVal val="visible"/>
                                      </p:to>
                                    </p:set>
                                    <p:animEffect transition="in" filter="wipe(left)">
                                      <p:cBhvr>
                                        <p:cTn id="41" dur="500"/>
                                        <p:tgtEl>
                                          <p:spTgt spid="4">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4">
                                            <p:txEl>
                                              <p:pRg st="5" end="5"/>
                                            </p:txEl>
                                          </p:spTgt>
                                        </p:tgtEl>
                                        <p:attrNameLst>
                                          <p:attrName>style.visibility</p:attrName>
                                        </p:attrNameLst>
                                      </p:cBhvr>
                                      <p:to>
                                        <p:strVal val="visible"/>
                                      </p:to>
                                    </p:set>
                                    <p:animEffect transition="in" filter="wipe(left)">
                                      <p:cBhvr>
                                        <p:cTn id="46" dur="500"/>
                                        <p:tgtEl>
                                          <p:spTgt spid="4">
                                            <p:txEl>
                                              <p:pRg st="5" end="5"/>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4">
                                            <p:txEl>
                                              <p:pRg st="6" end="6"/>
                                            </p:txEl>
                                          </p:spTgt>
                                        </p:tgtEl>
                                        <p:attrNameLst>
                                          <p:attrName>style.visibility</p:attrName>
                                        </p:attrNameLst>
                                      </p:cBhvr>
                                      <p:to>
                                        <p:strVal val="visible"/>
                                      </p:to>
                                    </p:set>
                                    <p:animEffect transition="in" filter="wipe(left)">
                                      <p:cBhvr>
                                        <p:cTn id="51" dur="500"/>
                                        <p:tgtEl>
                                          <p:spTgt spid="4">
                                            <p:txEl>
                                              <p:pRg st="6" end="6"/>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grpId="0" nodeType="clickEffect">
                                  <p:stCondLst>
                                    <p:cond delay="0"/>
                                  </p:stCondLst>
                                  <p:childTnLst>
                                    <p:set>
                                      <p:cBhvr>
                                        <p:cTn id="55" dur="1" fill="hold">
                                          <p:stCondLst>
                                            <p:cond delay="0"/>
                                          </p:stCondLst>
                                        </p:cTn>
                                        <p:tgtEl>
                                          <p:spTgt spid="4">
                                            <p:txEl>
                                              <p:pRg st="7" end="7"/>
                                            </p:txEl>
                                          </p:spTgt>
                                        </p:tgtEl>
                                        <p:attrNameLst>
                                          <p:attrName>style.visibility</p:attrName>
                                        </p:attrNameLst>
                                      </p:cBhvr>
                                      <p:to>
                                        <p:strVal val="visible"/>
                                      </p:to>
                                    </p:set>
                                    <p:animEffect transition="in" filter="wipe(left)">
                                      <p:cBhvr>
                                        <p:cTn id="56" dur="500"/>
                                        <p:tgtEl>
                                          <p:spTgt spid="4">
                                            <p:txEl>
                                              <p:pRg st="7" end="7"/>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4">
                                            <p:txEl>
                                              <p:pRg st="9" end="9"/>
                                            </p:txEl>
                                          </p:spTgt>
                                        </p:tgtEl>
                                        <p:attrNameLst>
                                          <p:attrName>style.visibility</p:attrName>
                                        </p:attrNameLst>
                                      </p:cBhvr>
                                      <p:to>
                                        <p:strVal val="visible"/>
                                      </p:to>
                                    </p:set>
                                    <p:animEffect transition="in" filter="wipe(left)">
                                      <p:cBhvr>
                                        <p:cTn id="61" dur="500"/>
                                        <p:tgtEl>
                                          <p:spTgt spid="4">
                                            <p:txEl>
                                              <p:pRg st="9" end="9"/>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grpId="0" nodeType="clickEffect">
                                  <p:stCondLst>
                                    <p:cond delay="0"/>
                                  </p:stCondLst>
                                  <p:childTnLst>
                                    <p:set>
                                      <p:cBhvr>
                                        <p:cTn id="65" dur="1" fill="hold">
                                          <p:stCondLst>
                                            <p:cond delay="0"/>
                                          </p:stCondLst>
                                        </p:cTn>
                                        <p:tgtEl>
                                          <p:spTgt spid="4">
                                            <p:txEl>
                                              <p:pRg st="10" end="10"/>
                                            </p:txEl>
                                          </p:spTgt>
                                        </p:tgtEl>
                                        <p:attrNameLst>
                                          <p:attrName>style.visibility</p:attrName>
                                        </p:attrNameLst>
                                      </p:cBhvr>
                                      <p:to>
                                        <p:strVal val="visible"/>
                                      </p:to>
                                    </p:set>
                                    <p:animEffect transition="in" filter="wipe(left)">
                                      <p:cBhvr>
                                        <p:cTn id="66" dur="500"/>
                                        <p:tgtEl>
                                          <p:spTgt spid="4">
                                            <p:txEl>
                                              <p:pRg st="10" end="10"/>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grpId="0" nodeType="clickEffect">
                                  <p:stCondLst>
                                    <p:cond delay="0"/>
                                  </p:stCondLst>
                                  <p:childTnLst>
                                    <p:set>
                                      <p:cBhvr>
                                        <p:cTn id="70" dur="1" fill="hold">
                                          <p:stCondLst>
                                            <p:cond delay="0"/>
                                          </p:stCondLst>
                                        </p:cTn>
                                        <p:tgtEl>
                                          <p:spTgt spid="4">
                                            <p:txEl>
                                              <p:pRg st="11" end="11"/>
                                            </p:txEl>
                                          </p:spTgt>
                                        </p:tgtEl>
                                        <p:attrNameLst>
                                          <p:attrName>style.visibility</p:attrName>
                                        </p:attrNameLst>
                                      </p:cBhvr>
                                      <p:to>
                                        <p:strVal val="visible"/>
                                      </p:to>
                                    </p:set>
                                    <p:animEffect transition="in" filter="wipe(left)">
                                      <p:cBhvr>
                                        <p:cTn id="71" dur="500"/>
                                        <p:tgtEl>
                                          <p:spTgt spid="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3" grpId="0"/>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2070"/>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02</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487"/>
            <a:ext cx="2629731" cy="58356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sym typeface="+mn-ea"/>
              </a:rPr>
              <a:t>技术路线</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485899" y="1249138"/>
            <a:ext cx="4610101" cy="333375"/>
          </a:xfrm>
          <a:prstGeom prst="rect">
            <a:avLst/>
          </a:prstGeom>
          <a:noFill/>
        </p:spPr>
        <p:txBody>
          <a:bodyPr wrap="square" rtlCol="0">
            <a:spAutoFit/>
          </a:bodyPr>
          <a:p>
            <a:pPr>
              <a:lnSpc>
                <a:spcPct val="150000"/>
              </a:lnSpc>
            </a:pPr>
            <a:r>
              <a:rPr lang="zh-CN" altLang="en-US" sz="1050" dirty="0" smtClean="0">
                <a:solidFill>
                  <a:schemeClr val="tx1">
                    <a:lumMod val="65000"/>
                    <a:lumOff val="35000"/>
                  </a:schemeClr>
                </a:solidFill>
                <a:latin typeface="微软雅黑" panose="020B0503020204020204" pitchFamily="34" charset="-122"/>
                <a:ea typeface="微软雅黑" panose="020B0503020204020204" pitchFamily="34" charset="-122"/>
              </a:rPr>
              <a:t>软件平台</a:t>
            </a:r>
            <a:endParaRPr lang="zh-CN" altLang="en-US" sz="1050"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5436235" y="1477010"/>
            <a:ext cx="5982335" cy="5161280"/>
          </a:xfrm>
          <a:prstGeom prst="rect">
            <a:avLst/>
          </a:prstGeom>
          <a:noFill/>
        </p:spPr>
        <p:txBody>
          <a:bodyPr wrap="square" rtlCol="0">
            <a:noAutofit/>
          </a:bodyPr>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二、软件开发及平台</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1. FPGA程序开发</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使用Verilog、Vivado平台编写FPGA程序，完成电容数据的采集、处理和传输控制。</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进行仿真和调试，确保程序的正确性和稳定性。</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2. 上位机程序开发</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使用C#、visual studio平台编写上位机程序，完成蓝牙数据的接收和处理。</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3. 蓝牙协议</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   基于Bluetooth Specification V4.0 BLE 蓝牙协议，进行数据传输。确保数据传输的可靠性和实时性。</a:t>
            </a:r>
            <a:endPar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101" name="图片 100"/>
          <p:cNvPicPr/>
          <p:nvPr/>
        </p:nvPicPr>
        <p:blipFill>
          <a:blip r:embed="rId1"/>
          <a:stretch>
            <a:fillRect/>
          </a:stretch>
        </p:blipFill>
        <p:spPr>
          <a:xfrm>
            <a:off x="479425" y="1896110"/>
            <a:ext cx="4642485" cy="415734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4">
                                            <p:txEl>
                                              <p:pRg st="0" end="0"/>
                                            </p:txEl>
                                          </p:spTgt>
                                        </p:tgtEl>
                                        <p:attrNameLst>
                                          <p:attrName>style.visibility</p:attrName>
                                        </p:attrNameLst>
                                      </p:cBhvr>
                                      <p:to>
                                        <p:strVal val="visible"/>
                                      </p:to>
                                    </p:set>
                                    <p:animEffect transition="in" filter="wipe(left)">
                                      <p:cBhvr>
                                        <p:cTn id="26" dur="500"/>
                                        <p:tgtEl>
                                          <p:spTgt spid="4">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wipe(left)">
                                      <p:cBhvr>
                                        <p:cTn id="31" dur="500"/>
                                        <p:tgtEl>
                                          <p:spTgt spid="4">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4">
                                            <p:txEl>
                                              <p:pRg st="2" end="2"/>
                                            </p:txEl>
                                          </p:spTgt>
                                        </p:tgtEl>
                                        <p:attrNameLst>
                                          <p:attrName>style.visibility</p:attrName>
                                        </p:attrNameLst>
                                      </p:cBhvr>
                                      <p:to>
                                        <p:strVal val="visible"/>
                                      </p:to>
                                    </p:set>
                                    <p:animEffect transition="in" filter="wipe(left)">
                                      <p:cBhvr>
                                        <p:cTn id="36" dur="500"/>
                                        <p:tgtEl>
                                          <p:spTgt spid="4">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4">
                                            <p:txEl>
                                              <p:pRg st="3" end="3"/>
                                            </p:txEl>
                                          </p:spTgt>
                                        </p:tgtEl>
                                        <p:attrNameLst>
                                          <p:attrName>style.visibility</p:attrName>
                                        </p:attrNameLst>
                                      </p:cBhvr>
                                      <p:to>
                                        <p:strVal val="visible"/>
                                      </p:to>
                                    </p:set>
                                    <p:animEffect transition="in" filter="wipe(left)">
                                      <p:cBhvr>
                                        <p:cTn id="41" dur="500"/>
                                        <p:tgtEl>
                                          <p:spTgt spid="4">
                                            <p:txEl>
                                              <p:pRg st="3" end="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4">
                                            <p:txEl>
                                              <p:pRg st="4" end="4"/>
                                            </p:txEl>
                                          </p:spTgt>
                                        </p:tgtEl>
                                        <p:attrNameLst>
                                          <p:attrName>style.visibility</p:attrName>
                                        </p:attrNameLst>
                                      </p:cBhvr>
                                      <p:to>
                                        <p:strVal val="visible"/>
                                      </p:to>
                                    </p:set>
                                    <p:animEffect transition="in" filter="wipe(left)">
                                      <p:cBhvr>
                                        <p:cTn id="46" dur="500"/>
                                        <p:tgtEl>
                                          <p:spTgt spid="4">
                                            <p:txEl>
                                              <p:pRg st="4" end="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4">
                                            <p:txEl>
                                              <p:pRg st="5" end="5"/>
                                            </p:txEl>
                                          </p:spTgt>
                                        </p:tgtEl>
                                        <p:attrNameLst>
                                          <p:attrName>style.visibility</p:attrName>
                                        </p:attrNameLst>
                                      </p:cBhvr>
                                      <p:to>
                                        <p:strVal val="visible"/>
                                      </p:to>
                                    </p:set>
                                    <p:animEffect transition="in" filter="wipe(left)">
                                      <p:cBhvr>
                                        <p:cTn id="51" dur="500"/>
                                        <p:tgtEl>
                                          <p:spTgt spid="4">
                                            <p:txEl>
                                              <p:pRg st="5" end="5"/>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grpId="0" nodeType="clickEffect">
                                  <p:stCondLst>
                                    <p:cond delay="0"/>
                                  </p:stCondLst>
                                  <p:childTnLst>
                                    <p:set>
                                      <p:cBhvr>
                                        <p:cTn id="55" dur="1" fill="hold">
                                          <p:stCondLst>
                                            <p:cond delay="0"/>
                                          </p:stCondLst>
                                        </p:cTn>
                                        <p:tgtEl>
                                          <p:spTgt spid="4">
                                            <p:txEl>
                                              <p:pRg st="6" end="6"/>
                                            </p:txEl>
                                          </p:spTgt>
                                        </p:tgtEl>
                                        <p:attrNameLst>
                                          <p:attrName>style.visibility</p:attrName>
                                        </p:attrNameLst>
                                      </p:cBhvr>
                                      <p:to>
                                        <p:strVal val="visible"/>
                                      </p:to>
                                    </p:set>
                                    <p:animEffect transition="in" filter="wipe(left)">
                                      <p:cBhvr>
                                        <p:cTn id="56" dur="500"/>
                                        <p:tgtEl>
                                          <p:spTgt spid="4">
                                            <p:txEl>
                                              <p:pRg st="6" end="6"/>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4">
                                            <p:txEl>
                                              <p:pRg st="7" end="7"/>
                                            </p:txEl>
                                          </p:spTgt>
                                        </p:tgtEl>
                                        <p:attrNameLst>
                                          <p:attrName>style.visibility</p:attrName>
                                        </p:attrNameLst>
                                      </p:cBhvr>
                                      <p:to>
                                        <p:strVal val="visible"/>
                                      </p:to>
                                    </p:set>
                                    <p:animEffect transition="in" filter="wipe(left)">
                                      <p:cBhvr>
                                        <p:cTn id="61"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3" grpId="0"/>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7620" y="-15240"/>
            <a:ext cx="12176760" cy="6888480"/>
          </a:xfrm>
          <a:prstGeom prst="rect">
            <a:avLst/>
          </a:prstGeom>
        </p:spPr>
      </p:pic>
      <p:sp>
        <p:nvSpPr>
          <p:cNvPr id="7" name="矩形 6"/>
          <p:cNvSpPr/>
          <p:nvPr/>
        </p:nvSpPr>
        <p:spPr>
          <a:xfrm>
            <a:off x="6096000" y="1877060"/>
            <a:ext cx="3175000" cy="7942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11069" y="1954748"/>
            <a:ext cx="2629731" cy="645160"/>
          </a:xfrm>
          <a:prstGeom prst="rect">
            <a:avLst/>
          </a:prstGeom>
          <a:noFill/>
        </p:spPr>
        <p:txBody>
          <a:bodyPr wrap="square" rtlCol="0">
            <a:spAutoFit/>
          </a:bodyPr>
          <a:lstStyle/>
          <a:p>
            <a:r>
              <a:rPr lang="en-US" altLang="zh-CN" sz="3600" dirty="0">
                <a:solidFill>
                  <a:schemeClr val="lt1"/>
                </a:solidFill>
                <a:latin typeface="Bauhaus 93" panose="04030905020B02020C02" pitchFamily="82" charset="0"/>
              </a:rPr>
              <a:t>PART 3</a:t>
            </a:r>
            <a:endParaRPr lang="en-US" altLang="zh-CN" sz="3600" dirty="0">
              <a:solidFill>
                <a:schemeClr val="lt1"/>
              </a:solidFill>
              <a:latin typeface="Bauhaus 93" panose="04030905020B02020C02" pitchFamily="82" charset="0"/>
            </a:endParaRPr>
          </a:p>
        </p:txBody>
      </p:sp>
      <p:sp>
        <p:nvSpPr>
          <p:cNvPr id="9" name="矩形 8"/>
          <p:cNvSpPr/>
          <p:nvPr/>
        </p:nvSpPr>
        <p:spPr>
          <a:xfrm>
            <a:off x="6096000" y="2667000"/>
            <a:ext cx="5256213" cy="11811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311069" y="2681188"/>
            <a:ext cx="4877631" cy="645160"/>
          </a:xfrm>
          <a:prstGeom prst="rect">
            <a:avLst/>
          </a:prstGeom>
          <a:noFill/>
        </p:spPr>
        <p:txBody>
          <a:bodyPr wrap="square" rtlCol="0">
            <a:spAutoFit/>
          </a:bodyPr>
          <a:lstStyle/>
          <a:p>
            <a:pPr>
              <a:lnSpc>
                <a:spcPct val="150000"/>
              </a:lnSpc>
            </a:pPr>
            <a:r>
              <a:rPr lang="zh-CN" sz="2400" b="1" dirty="0" smtClean="0">
                <a:solidFill>
                  <a:schemeClr val="bg1"/>
                </a:solidFill>
                <a:latin typeface="微软雅黑" panose="020B0503020204020204" pitchFamily="34" charset="-122"/>
                <a:ea typeface="微软雅黑" panose="020B0503020204020204" pitchFamily="34" charset="-122"/>
              </a:rPr>
              <a:t>详细功能介绍</a:t>
            </a:r>
            <a:endParaRPr lang="zh-CN" sz="24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2000">
        <p:fade/>
      </p:transition>
    </mc:Choice>
    <mc:Fallback>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iterate type="lt">
                                    <p:tmPct val="0"/>
                                  </p:iterate>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wipe(left)">
                                      <p:cBhvr>
                                        <p:cTn id="19" dur="500"/>
                                        <p:tgtEl>
                                          <p:spTgt spid="10">
                                            <p:txEl>
                                              <p:pRg st="0" end="0"/>
                                            </p:txEl>
                                          </p:spTgt>
                                        </p:tgtEl>
                                      </p:cBhvr>
                                    </p:animEffect>
                                  </p:childTnLst>
                                </p:cTn>
                              </p:par>
                            </p:childTnLst>
                          </p:cTn>
                        </p:par>
                        <p:par>
                          <p:cTn id="20" fill="hold">
                            <p:stCondLst>
                              <p:cond delay="1500"/>
                            </p:stCondLst>
                            <p:childTnLst>
                              <p:par>
                                <p:cTn id="21" presetID="16" presetClass="emph" presetSubtype="0" fill="hold" grpId="0" nodeType="afterEffect">
                                  <p:stCondLst>
                                    <p:cond delay="0"/>
                                  </p:stCondLst>
                                  <p:iterate type="lt">
                                    <p:tmPct val="4000"/>
                                  </p:iterate>
                                  <p:childTnLst>
                                    <p:set>
                                      <p:cBhvr override="childStyle">
                                        <p:cTn id="22" dur="500" fill="hold"/>
                                        <p:tgtEl>
                                          <p:spTgt spid="8"/>
                                        </p:tgtEl>
                                        <p:attrNameLst>
                                          <p:attrName>style.color</p:attrName>
                                        </p:attrNameLst>
                                      </p:cBhvr>
                                      <p:to>
                                        <p:clrVal>
                                          <a:srgbClr val="BFBFBF"/>
                                        </p:clrVal>
                                      </p:to>
                                    </p:set>
                                    <p:set>
                                      <p:cBhvr>
                                        <p:cTn id="23" dur="500" fill="hold"/>
                                        <p:tgtEl>
                                          <p:spTgt spid="8"/>
                                        </p:tgtEl>
                                        <p:attrNameLst>
                                          <p:attrName>fillcolor</p:attrName>
                                        </p:attrNameLst>
                                      </p:cBhvr>
                                      <p:to>
                                        <p:clrVal>
                                          <a:srgbClr val="BFBFBF"/>
                                        </p:clrVal>
                                      </p:to>
                                    </p:set>
                                    <p:set>
                                      <p:cBhvr>
                                        <p:cTn id="24" dur="500" fill="hold"/>
                                        <p:tgtEl>
                                          <p:spTgt spid="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p:bldP spid="9" grpId="0" bldLvl="0" animBg="1"/>
      <p:bldP spid="10"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2070"/>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03</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487"/>
            <a:ext cx="2629731" cy="58356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蓝牙游戏键盘</a:t>
            </a:r>
            <a:endPar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6212205" y="1906905"/>
            <a:ext cx="5311775" cy="4874260"/>
          </a:xfrm>
          <a:prstGeom prst="rect">
            <a:avLst/>
          </a:prstGeom>
          <a:noFill/>
        </p:spPr>
        <p:txBody>
          <a:bodyPr wrap="square" rtlCol="0">
            <a:noAutofit/>
          </a:bodyPr>
          <a:p>
            <a:pPr indent="0" fontAlgn="auto">
              <a:lnSpc>
                <a:spcPct val="150000"/>
              </a:lnSpc>
              <a:spcAft>
                <a:spcPts val="600"/>
              </a:spcAft>
            </a:pPr>
            <a:r>
              <a:rPr lang="en-US" altLang="zh-CN"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rPr>
              <a:t>我们用触控键盘实现了蓝牙游戏键盘的功能。</a:t>
            </a:r>
            <a:endPar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en-US" altLang="zh-CN"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rPr>
              <a:t>玩家能够通过简单的触控操作来上下左右地操纵游戏角色。</a:t>
            </a:r>
            <a:endPar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lang="en-US" altLang="zh-CN"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rPr>
              <a:t>我们特别选择了跑酷游戏作为测试对象，以验证触控键盘的实际效果。在初次试玩时，我们遇到了一些挑战。由于触控键盘的响应速度和游戏内角色的移动速度之间存在差异，导致角色在移动时显得有些</a:t>
            </a:r>
            <a:r>
              <a:rPr lang="zh-CN" altLang="en-US" dirty="0" smtClean="0">
                <a:solidFill>
                  <a:schemeClr val="tx1"/>
                </a:solidFill>
                <a:latin typeface="微软雅黑" panose="020B0503020204020204" pitchFamily="34" charset="-122"/>
                <a:ea typeface="微软雅黑" panose="020B0503020204020204" pitchFamily="34" charset="-122"/>
              </a:rPr>
              <a:t>卡顿和不流畅</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rPr>
              <a:t>。这让我们意识到，我们需要对代码进行一些修改和优化，以确保游戏的顺畅运行。</a:t>
            </a:r>
            <a:endPar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endPar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100" name="图片 99"/>
          <p:cNvPicPr/>
          <p:nvPr/>
        </p:nvPicPr>
        <p:blipFill>
          <a:blip r:embed="rId1"/>
          <a:stretch>
            <a:fillRect/>
          </a:stretch>
        </p:blipFill>
        <p:spPr>
          <a:xfrm>
            <a:off x="1623695" y="1906905"/>
            <a:ext cx="4020185" cy="379349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wipe(left)">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wipe(left)">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
                                            <p:txEl>
                                              <p:pRg st="2" end="2"/>
                                            </p:txEl>
                                          </p:spTgt>
                                        </p:tgtEl>
                                        <p:attrNameLst>
                                          <p:attrName>style.visibility</p:attrName>
                                        </p:attrNameLst>
                                      </p:cBhvr>
                                      <p:to>
                                        <p:strVal val="visible"/>
                                      </p:to>
                                    </p:set>
                                    <p:animEffect transition="in" filter="wipe(left)">
                                      <p:cBhvr>
                                        <p:cTn id="3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269" y="494248"/>
            <a:ext cx="1450219" cy="1322070"/>
          </a:xfrm>
          <a:prstGeom prst="rect">
            <a:avLst/>
          </a:prstGeom>
          <a:noFill/>
        </p:spPr>
        <p:txBody>
          <a:bodyPr wrap="square" rtlCol="0">
            <a:spAutoFit/>
          </a:bodyPr>
          <a:lstStyle/>
          <a:p>
            <a:pPr algn="ctr"/>
            <a:r>
              <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rPr>
              <a:t>03</a:t>
            </a:r>
            <a:endParaRPr lang="en-US" altLang="zh-CN" sz="8000" dirty="0" smtClean="0">
              <a:solidFill>
                <a:schemeClr val="tx1">
                  <a:lumMod val="65000"/>
                  <a:lumOff val="35000"/>
                </a:schemeClr>
              </a:solidFill>
              <a:latin typeface="Bauhaus 93" panose="04030905020B02020C02" pitchFamily="82" charset="0"/>
              <a:ea typeface="微软雅黑" panose="020B0503020204020204" pitchFamily="34" charset="-122"/>
            </a:endParaRPr>
          </a:p>
        </p:txBody>
      </p:sp>
      <p:grpSp>
        <p:nvGrpSpPr>
          <p:cNvPr id="2" name="组合 1"/>
          <p:cNvGrpSpPr/>
          <p:nvPr/>
        </p:nvGrpSpPr>
        <p:grpSpPr>
          <a:xfrm>
            <a:off x="1485900" y="1155700"/>
            <a:ext cx="10706100" cy="108000"/>
            <a:chOff x="1485900" y="1155700"/>
            <a:chExt cx="10706100" cy="108000"/>
          </a:xfrm>
        </p:grpSpPr>
        <p:sp>
          <p:nvSpPr>
            <p:cNvPr id="6" name="矩形 5"/>
            <p:cNvSpPr/>
            <p:nvPr/>
          </p:nvSpPr>
          <p:spPr>
            <a:xfrm>
              <a:off x="6096000" y="1155700"/>
              <a:ext cx="6096000" cy="10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485900" y="1227700"/>
              <a:ext cx="4610100" cy="3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1485900" y="657487"/>
            <a:ext cx="2629731" cy="58356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蓝牙游戏键盘</a:t>
            </a:r>
            <a:endPar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1252220" y="1983740"/>
            <a:ext cx="10186035" cy="4874260"/>
          </a:xfrm>
          <a:prstGeom prst="rect">
            <a:avLst/>
          </a:prstGeom>
          <a:noFill/>
        </p:spPr>
        <p:txBody>
          <a:bodyPr wrap="square" rtlCol="0">
            <a:noAutofit/>
          </a:bodyPr>
          <a:p>
            <a:pPr indent="0" fontAlgn="auto">
              <a:lnSpc>
                <a:spcPct val="150000"/>
              </a:lnSpc>
              <a:spcAft>
                <a:spcPts val="600"/>
              </a:spcAft>
            </a:pPr>
            <a:r>
              <a:rPr sz="1400" dirty="0" smtClean="0">
                <a:solidFill>
                  <a:schemeClr val="tx1">
                    <a:lumMod val="65000"/>
                    <a:lumOff val="35000"/>
                  </a:schemeClr>
                </a:solidFill>
                <a:latin typeface="微软雅黑" panose="020B0503020204020204" pitchFamily="34" charset="-122"/>
                <a:ea typeface="微软雅黑" panose="020B0503020204020204" pitchFamily="34" charset="-122"/>
              </a:rPr>
              <a:t>包含了触摸输入处理模块 </a:t>
            </a:r>
            <a:r>
              <a:rPr sz="1400" dirty="0" smtClean="0">
                <a:solidFill>
                  <a:schemeClr val="tx1">
                    <a:lumMod val="65000"/>
                    <a:lumOff val="35000"/>
                  </a:schemeClr>
                </a:solidFill>
                <a:highlight>
                  <a:srgbClr val="FFFF00"/>
                </a:highlight>
                <a:latin typeface="微软雅黑" panose="020B0503020204020204" pitchFamily="34" charset="-122"/>
                <a:ea typeface="微软雅黑" panose="020B0503020204020204" pitchFamily="34" charset="-122"/>
              </a:rPr>
              <a:t>touch_processor </a:t>
            </a:r>
            <a:r>
              <a:rPr sz="1400" dirty="0" smtClean="0">
                <a:solidFill>
                  <a:schemeClr val="tx1">
                    <a:lumMod val="65000"/>
                    <a:lumOff val="35000"/>
                  </a:schemeClr>
                </a:solidFill>
                <a:latin typeface="微软雅黑" panose="020B0503020204020204" pitchFamily="34" charset="-122"/>
                <a:ea typeface="微软雅黑" panose="020B0503020204020204" pitchFamily="34" charset="-122"/>
              </a:rPr>
              <a:t>和 UART 发送模块 </a:t>
            </a:r>
            <a:r>
              <a:rPr sz="1400" dirty="0" smtClean="0">
                <a:solidFill>
                  <a:schemeClr val="tx1">
                    <a:lumMod val="65000"/>
                    <a:lumOff val="35000"/>
                  </a:schemeClr>
                </a:solidFill>
                <a:highlight>
                  <a:srgbClr val="FFFF00"/>
                </a:highlight>
                <a:latin typeface="微软雅黑" panose="020B0503020204020204" pitchFamily="34" charset="-122"/>
                <a:ea typeface="微软雅黑" panose="020B0503020204020204" pitchFamily="34" charset="-122"/>
              </a:rPr>
              <a:t>uart_tx</a:t>
            </a:r>
            <a:r>
              <a:rPr sz="140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sz="14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sz="1400" dirty="0" smtClean="0">
                <a:solidFill>
                  <a:schemeClr val="tx1">
                    <a:lumMod val="65000"/>
                    <a:lumOff val="35000"/>
                  </a:schemeClr>
                </a:solidFill>
                <a:latin typeface="微软雅黑" panose="020B0503020204020204" pitchFamily="34" charset="-122"/>
                <a:ea typeface="微软雅黑" panose="020B0503020204020204" pitchFamily="34" charset="-122"/>
              </a:rPr>
              <a:t>在 top_module 中，有一个时钟 clk 和一个复位信号 reset 作为输入，以及一个 8 位触摸输入 touch_input 和一个 UART 输出引脚 tx 作为输出。同时定义了一个 4 位触摸输出 touch_output 和一些用于 UART 数据发送的寄存器和计数器。</a:t>
            </a:r>
            <a:endParaRPr sz="14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sz="1400" dirty="0" smtClean="0">
                <a:solidFill>
                  <a:schemeClr val="tx1">
                    <a:lumMod val="65000"/>
                    <a:lumOff val="35000"/>
                  </a:schemeClr>
                </a:solidFill>
                <a:highlight>
                  <a:srgbClr val="FFFF00"/>
                </a:highlight>
                <a:latin typeface="微软雅黑" panose="020B0503020204020204" pitchFamily="34" charset="-122"/>
                <a:ea typeface="微软雅黑" panose="020B0503020204020204" pitchFamily="34" charset="-122"/>
              </a:rPr>
              <a:t>touch_processor 模块</a:t>
            </a:r>
            <a:r>
              <a:rPr sz="1400" dirty="0" smtClean="0">
                <a:solidFill>
                  <a:schemeClr val="tx1">
                    <a:lumMod val="65000"/>
                    <a:lumOff val="35000"/>
                  </a:schemeClr>
                </a:solidFill>
                <a:latin typeface="微软雅黑" panose="020B0503020204020204" pitchFamily="34" charset="-122"/>
                <a:ea typeface="微软雅黑" panose="020B0503020204020204" pitchFamily="34" charset="-122"/>
              </a:rPr>
              <a:t>对触摸输入进行处理，将触摸输入映射为 4 位触摸输出 touch_output。uart_tx 模块则实现了 UART 数据发送逻辑，根据时钟和数据输入 tx_data 以及数据有效信号 tx_data_valid 来控制 UART 输出引脚 tx_pin 的状态，从而实现数据的串行发送。</a:t>
            </a:r>
            <a:endParaRPr sz="14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sz="1400" dirty="0" smtClean="0">
                <a:solidFill>
                  <a:schemeClr val="tx1">
                    <a:lumMod val="65000"/>
                    <a:lumOff val="35000"/>
                  </a:schemeClr>
                </a:solidFill>
                <a:latin typeface="微软雅黑" panose="020B0503020204020204" pitchFamily="34" charset="-122"/>
                <a:ea typeface="微软雅黑" panose="020B0503020204020204" pitchFamily="34" charset="-122"/>
              </a:rPr>
              <a:t>整体思路是通过触摸输入模块获取触摸信号并将其转换为 4 位触摸输出，然后在顶层模块中设置一个定时器，在每个固定时间间隔内，将触摸输出的值连同起始位、停止位等信息组成一个完整的串行数据，并通过 UART 发送出去。</a:t>
            </a:r>
            <a:endParaRPr sz="14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indent="0" fontAlgn="auto">
              <a:lnSpc>
                <a:spcPct val="150000"/>
              </a:lnSpc>
              <a:spcAft>
                <a:spcPts val="600"/>
              </a:spcAft>
            </a:pPr>
            <a:r>
              <a:rPr sz="1400" dirty="0" smtClean="0">
                <a:solidFill>
                  <a:schemeClr val="tx1">
                    <a:lumMod val="65000"/>
                    <a:lumOff val="35000"/>
                  </a:schemeClr>
                </a:solidFill>
                <a:latin typeface="微软雅黑" panose="020B0503020204020204" pitchFamily="34" charset="-122"/>
                <a:ea typeface="微软雅黑" panose="020B0503020204020204" pitchFamily="34" charset="-122"/>
              </a:rPr>
              <a:t>最终实现一个将触摸信号通过 UART 传输到其他设备的功能。</a:t>
            </a:r>
            <a:endParaRPr sz="1400"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3000">
        <p14:prism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750"/>
                                        <p:tgtEl>
                                          <p:spTgt spid="8"/>
                                        </p:tgtEl>
                                      </p:cBhvr>
                                    </p:animEffect>
                                    <p:anim calcmode="lin" valueType="num">
                                      <p:cBhvr>
                                        <p:cTn id="16" dur="750" fill="hold"/>
                                        <p:tgtEl>
                                          <p:spTgt spid="8"/>
                                        </p:tgtEl>
                                        <p:attrNameLst>
                                          <p:attrName>ppt_x</p:attrName>
                                        </p:attrNameLst>
                                      </p:cBhvr>
                                      <p:tavLst>
                                        <p:tav tm="0">
                                          <p:val>
                                            <p:strVal val="#ppt_x"/>
                                          </p:val>
                                        </p:tav>
                                        <p:tav tm="100000">
                                          <p:val>
                                            <p:strVal val="#ppt_x"/>
                                          </p:val>
                                        </p:tav>
                                      </p:tavLst>
                                    </p:anim>
                                    <p:anim calcmode="lin" valueType="num">
                                      <p:cBhvr>
                                        <p:cTn id="17" dur="75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wipe(left)">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wipe(left)">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
                                            <p:txEl>
                                              <p:pRg st="2" end="2"/>
                                            </p:txEl>
                                          </p:spTgt>
                                        </p:tgtEl>
                                        <p:attrNameLst>
                                          <p:attrName>style.visibility</p:attrName>
                                        </p:attrNameLst>
                                      </p:cBhvr>
                                      <p:to>
                                        <p:strVal val="visible"/>
                                      </p:to>
                                    </p:set>
                                    <p:animEffect transition="in" filter="wipe(left)">
                                      <p:cBhvr>
                                        <p:cTn id="32" dur="500"/>
                                        <p:tgtEl>
                                          <p:spTgt spid="4">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animEffect transition="in" filter="wipe(left)">
                                      <p:cBhvr>
                                        <p:cTn id="37" dur="500"/>
                                        <p:tgtEl>
                                          <p:spTgt spid="4">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4">
                                            <p:txEl>
                                              <p:pRg st="4" end="4"/>
                                            </p:txEl>
                                          </p:spTgt>
                                        </p:tgtEl>
                                        <p:attrNameLst>
                                          <p:attrName>style.visibility</p:attrName>
                                        </p:attrNameLst>
                                      </p:cBhvr>
                                      <p:to>
                                        <p:strVal val="visible"/>
                                      </p:to>
                                    </p:set>
                                    <p:animEffect transition="in" filter="wipe(left)">
                                      <p:cBhvr>
                                        <p:cTn id="4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4" grpId="0" build="p"/>
    </p:bldLst>
  </p:timing>
</p:sld>
</file>

<file path=ppt/tags/tag1.xml><?xml version="1.0" encoding="utf-8"?>
<p:tagLst xmlns:p="http://schemas.openxmlformats.org/presentationml/2006/main">
  <p:tag name="commondata" val="eyJoZGlkIjoiNmNjY2Y2ODZiYzdlNzU1MjFjNGE4MDA2MjJjOTYzNGIifQ=="/>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2953</Words>
  <Application>WPS 演示</Application>
  <PresentationFormat>自定义</PresentationFormat>
  <Paragraphs>167</Paragraphs>
  <Slides>16</Slides>
  <Notes>7</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16</vt:i4>
      </vt:variant>
    </vt:vector>
  </HeadingPairs>
  <TitlesOfParts>
    <vt:vector size="30" baseType="lpstr">
      <vt:lpstr>Arial</vt:lpstr>
      <vt:lpstr>宋体</vt:lpstr>
      <vt:lpstr>Wingdings</vt:lpstr>
      <vt:lpstr>微软雅黑</vt:lpstr>
      <vt:lpstr>Bauhaus 93</vt:lpstr>
      <vt:lpstr>Gabriola</vt:lpstr>
      <vt:lpstr>Calibri</vt:lpstr>
      <vt:lpstr>Arial Unicode MS</vt:lpstr>
      <vt:lpstr>Calibri Light</vt:lpstr>
      <vt:lpstr>等线 Light</vt:lpstr>
      <vt:lpstr>Times New Roman</vt:lpstr>
      <vt:lpstr>楷体_GB2312</vt:lpstr>
      <vt:lpstr>新宋体</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个人简历</dc:title>
  <dc:creator>第一PPT</dc:creator>
  <cp:keywords>www.1ppt.com</cp:keywords>
  <cp:lastModifiedBy>王梦婷</cp:lastModifiedBy>
  <cp:revision>91</cp:revision>
  <dcterms:created xsi:type="dcterms:W3CDTF">2016-07-01T08:05:00Z</dcterms:created>
  <dcterms:modified xsi:type="dcterms:W3CDTF">2024-06-12T12:16:49Z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2052-12.1.0.16729</vt:lpwstr>
  </property>
  <property fmtid="{D5CDD505-2E9C-101B-9397-08002B2CF9AE}" pid="3" name="ICV">
    <vt:lpwstr>F9E67D49388F4D3B95544DEA268CC634_12</vt:lpwstr>
  </property>
</Properties>
</file>

<file path=docProps/thumbnail.jpeg>
</file>